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embeddedFontLst>
    <p:embeddedFont>
      <p:font typeface="Questrial"/>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Questrial-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301" name="Shape 3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Present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373" name="Shape 3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9" name="Shape 3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85" name="Shape 3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Introduce ourselves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Kurtis</a:t>
            </a:r>
          </a:p>
          <a:p>
            <a:pPr lvl="0">
              <a:spcBef>
                <a:spcPts val="0"/>
              </a:spcBef>
              <a:buNone/>
            </a:pPr>
            <a:r>
              <a:rPr lang="en-US"/>
              <a:t>explain purpose of GUI shows faces</a:t>
            </a:r>
          </a:p>
          <a:p>
            <a:pPr lvl="0">
              <a:spcBef>
                <a:spcPts val="0"/>
              </a:spcBef>
              <a:buNone/>
            </a:pPr>
            <a:r>
              <a:rPr lang="en-US"/>
              <a:t>what microphone does</a:t>
            </a:r>
          </a:p>
          <a:p>
            <a:pPr lvl="0" rtl="0">
              <a:spcBef>
                <a:spcPts val="0"/>
              </a:spcBef>
              <a:buNone/>
            </a:pPr>
            <a:r>
              <a:rPr lang="en-US"/>
              <a:t>explain the menu is only for development purposes</a:t>
            </a:r>
          </a:p>
        </p:txBody>
      </p:sp>
      <p:sp>
        <p:nvSpPr>
          <p:cNvPr id="407" name="Shape 4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Present</a:t>
            </a:r>
          </a:p>
        </p:txBody>
      </p:sp>
      <p:sp>
        <p:nvSpPr>
          <p:cNvPr id="244" name="Shape 2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Explain the connection of the phone to the cat </a:t>
            </a:r>
          </a:p>
          <a:p>
            <a:pPr lvl="0" rtl="0">
              <a:spcBef>
                <a:spcPts val="0"/>
              </a:spcBef>
              <a:buNone/>
            </a:pPr>
            <a:r>
              <a:rPr lang="en-US"/>
              <a:t>Explain the connection of the phone to the motors </a:t>
            </a:r>
          </a:p>
          <a:p>
            <a:pPr lvl="0" rtl="0">
              <a:spcBef>
                <a:spcPts val="0"/>
              </a:spcBef>
              <a:buNone/>
            </a:pPr>
            <a:r>
              <a:t/>
            </a:r>
            <a:endParaRPr/>
          </a:p>
          <a:p>
            <a:pPr lvl="0" rtl="0">
              <a:spcBef>
                <a:spcPts val="0"/>
              </a:spcBef>
              <a:buNone/>
            </a:pPr>
            <a:r>
              <a:rPr lang="en-US"/>
              <a:t>Zach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Explain connection of phone to arduino to servos </a:t>
            </a:r>
          </a:p>
          <a:p>
            <a:pPr lvl="0" rtl="0">
              <a:spcBef>
                <a:spcPts val="0"/>
              </a:spcBef>
              <a:buNone/>
            </a:pPr>
            <a:r>
              <a:rPr lang="en-US"/>
              <a:t>explain ultrasonic sensor</a:t>
            </a:r>
          </a:p>
          <a:p>
            <a:pPr lvl="0" rtl="0">
              <a:spcBef>
                <a:spcPts val="0"/>
              </a:spcBef>
              <a:buNone/>
            </a:pPr>
            <a:r>
              <a:rPr lang="en-US"/>
              <a:t>explain how info can be used to map room</a:t>
            </a:r>
          </a:p>
          <a:p>
            <a:pPr lvl="0" rtl="0">
              <a:spcBef>
                <a:spcPts val="0"/>
              </a:spcBef>
              <a:buNone/>
            </a:pPr>
            <a:r>
              <a:t/>
            </a:r>
            <a:endParaRPr/>
          </a:p>
          <a:p>
            <a:pPr lvl="0" rtl="0">
              <a:spcBef>
                <a:spcPts val="0"/>
              </a:spcBef>
              <a:buNone/>
            </a:pPr>
            <a:r>
              <a:rPr lang="en-US"/>
              <a:t>Seattle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Quintin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Alex</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Lukas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Don’t present - show late</a:t>
            </a:r>
          </a:p>
        </p:txBody>
      </p:sp>
      <p:sp>
        <p:nvSpPr>
          <p:cNvPr id="250" name="Shape 2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Present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0" name="Shape 20"/>
        <p:cNvGrpSpPr/>
        <p:nvPr/>
      </p:nvGrpSpPr>
      <p:grpSpPr>
        <a:xfrm>
          <a:off x="0" y="0"/>
          <a:ext cx="0" cy="0"/>
          <a:chOff x="0" y="0"/>
          <a:chExt cx="0" cy="0"/>
        </a:xfrm>
      </p:grpSpPr>
      <p:grpSp>
        <p:nvGrpSpPr>
          <p:cNvPr id="21" name="Shape 21"/>
          <p:cNvGrpSpPr/>
          <p:nvPr/>
        </p:nvGrpSpPr>
        <p:grpSpPr>
          <a:xfrm>
            <a:off x="-1588" y="0"/>
            <a:ext cx="12193588" cy="6861555"/>
            <a:chOff x="-1588" y="0"/>
            <a:chExt cx="12193588" cy="6861555"/>
          </a:xfrm>
        </p:grpSpPr>
        <p:sp>
          <p:nvSpPr>
            <p:cNvPr id="22" name="Shape 2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 name="Shape 27"/>
          <p:cNvSpPr txBox="1"/>
          <p:nvPr>
            <p:ph type="ctrTitle"/>
          </p:nvPr>
        </p:nvSpPr>
        <p:spPr>
          <a:xfrm>
            <a:off x="1154954" y="2099733"/>
            <a:ext cx="8825657" cy="267764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5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8" name="Shape 28"/>
          <p:cNvSpPr txBox="1"/>
          <p:nvPr>
            <p:ph idx="1" type="subTitle"/>
          </p:nvPr>
        </p:nvSpPr>
        <p:spPr>
          <a:xfrm>
            <a:off x="1154954" y="4777380"/>
            <a:ext cx="8825657" cy="86142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86D1D8"/>
                </a:solidFill>
                <a:latin typeface="Questrial"/>
                <a:ea typeface="Questrial"/>
                <a:cs typeface="Questrial"/>
                <a:sym typeface="Questrial"/>
              </a:defRPr>
            </a:lvl1pPr>
            <a:lvl2pPr indent="0" lvl="1" marL="457200" marR="0" rtl="0" algn="ctr">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2pPr>
            <a:lvl3pPr indent="0" lvl="2" marL="914400" marR="0" rtl="0" algn="ctr">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3pPr>
            <a:lvl4pPr indent="0" lvl="3" marL="1371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4pPr>
            <a:lvl5pPr indent="0" lvl="4" marL="18288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5pPr>
            <a:lvl6pPr indent="0" lvl="5" marL="22860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6pPr>
            <a:lvl7pPr indent="0" lvl="6" marL="27432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7pPr>
            <a:lvl8pPr indent="0" lvl="7" marL="32004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8pPr>
            <a:lvl9pPr indent="0" lvl="8" marL="3657600" marR="0" rtl="0" algn="ctr">
              <a:spcBef>
                <a:spcPts val="1000"/>
              </a:spcBef>
              <a:spcAft>
                <a:spcPts val="0"/>
              </a:spcAft>
              <a:buClr>
                <a:schemeClr val="accent1"/>
              </a:buClr>
              <a:buFont typeface="Noto Sans Symbols"/>
              <a:buNone/>
              <a:defRPr b="0" i="0" sz="1200" u="none" cap="none" strike="noStrike">
                <a:solidFill>
                  <a:srgbClr val="888888"/>
                </a:solidFill>
                <a:latin typeface="Questrial"/>
                <a:ea typeface="Questrial"/>
                <a:cs typeface="Questrial"/>
                <a:sym typeface="Questrial"/>
              </a:defRPr>
            </a:lvl9pPr>
          </a:lstStyle>
          <a:p/>
        </p:txBody>
      </p:sp>
      <p:sp>
        <p:nvSpPr>
          <p:cNvPr id="29" name="Shape 29"/>
          <p:cNvSpPr txBox="1"/>
          <p:nvPr>
            <p:ph idx="10" type="dt"/>
          </p:nvPr>
        </p:nvSpPr>
        <p:spPr>
          <a:xfrm rot="5400000">
            <a:off x="10158983" y="1792224"/>
            <a:ext cx="990598" cy="304798"/>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0" name="Shape 30"/>
          <p:cNvSpPr txBox="1"/>
          <p:nvPr>
            <p:ph idx="11" type="ftr"/>
          </p:nvPr>
        </p:nvSpPr>
        <p:spPr>
          <a:xfrm rot="5400000">
            <a:off x="8951975" y="3227832"/>
            <a:ext cx="3867912" cy="310896"/>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1" name="Shape 31"/>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32" name="Shape 32"/>
          <p:cNvSpPr txBox="1"/>
          <p:nvPr>
            <p:ph idx="12" type="sldNum"/>
          </p:nvPr>
        </p:nvSpPr>
        <p:spPr>
          <a:xfrm>
            <a:off x="10351007" y="292608"/>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115" name="Shape 115"/>
        <p:cNvGrpSpPr/>
        <p:nvPr/>
      </p:nvGrpSpPr>
      <p:grpSpPr>
        <a:xfrm>
          <a:off x="0" y="0"/>
          <a:ext cx="0" cy="0"/>
          <a:chOff x="0" y="0"/>
          <a:chExt cx="0" cy="0"/>
        </a:xfrm>
      </p:grpSpPr>
      <p:grpSp>
        <p:nvGrpSpPr>
          <p:cNvPr id="116" name="Shape 116"/>
          <p:cNvGrpSpPr/>
          <p:nvPr/>
        </p:nvGrpSpPr>
        <p:grpSpPr>
          <a:xfrm>
            <a:off x="-1588" y="0"/>
            <a:ext cx="12193588" cy="6861555"/>
            <a:chOff x="-1588" y="0"/>
            <a:chExt cx="12193588" cy="6861555"/>
          </a:xfrm>
        </p:grpSpPr>
        <p:sp>
          <p:nvSpPr>
            <p:cNvPr id="117" name="Shape 1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10371525">
              <a:off x="263766" y="4438254"/>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rot="10800000">
              <a:off x="459505" y="321130"/>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23" name="Shape 1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4" name="Shape 124"/>
          <p:cNvSpPr txBox="1"/>
          <p:nvPr>
            <p:ph type="title"/>
          </p:nvPr>
        </p:nvSpPr>
        <p:spPr>
          <a:xfrm>
            <a:off x="1154957" y="4969926"/>
            <a:ext cx="8825657" cy="56673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25" name="Shape 125"/>
          <p:cNvSpPr/>
          <p:nvPr>
            <p:ph idx="2" type="pic"/>
          </p:nvPr>
        </p:nvSpPr>
        <p:spPr>
          <a:xfrm>
            <a:off x="1154954" y="685800"/>
            <a:ext cx="8825657" cy="3429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26" name="Shape 126"/>
          <p:cNvSpPr txBox="1"/>
          <p:nvPr>
            <p:ph idx="1" type="body"/>
          </p:nvPr>
        </p:nvSpPr>
        <p:spPr>
          <a:xfrm>
            <a:off x="1154957" y="5536664"/>
            <a:ext cx="8825655" cy="493711"/>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2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27" name="Shape 12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8" name="Shape 12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29" name="Shape 12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30" name="Shape 13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131" name="Shape 131"/>
        <p:cNvGrpSpPr/>
        <p:nvPr/>
      </p:nvGrpSpPr>
      <p:grpSpPr>
        <a:xfrm>
          <a:off x="0" y="0"/>
          <a:ext cx="0" cy="0"/>
          <a:chOff x="0" y="0"/>
          <a:chExt cx="0" cy="0"/>
        </a:xfrm>
      </p:grpSpPr>
      <p:grpSp>
        <p:nvGrpSpPr>
          <p:cNvPr id="132" name="Shape 132"/>
          <p:cNvGrpSpPr/>
          <p:nvPr/>
        </p:nvGrpSpPr>
        <p:grpSpPr>
          <a:xfrm>
            <a:off x="-1588" y="0"/>
            <a:ext cx="12193588" cy="6861555"/>
            <a:chOff x="-1588" y="0"/>
            <a:chExt cx="12193588" cy="6861555"/>
          </a:xfrm>
        </p:grpSpPr>
        <p:sp>
          <p:nvSpPr>
            <p:cNvPr id="133" name="Shape 1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a:off x="455612" y="2801318"/>
              <a:ext cx="11277600" cy="3602636"/>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38" name="Shape 138"/>
            <p:cNvSpPr/>
            <p:nvPr/>
          </p:nvSpPr>
          <p:spPr>
            <a:xfrm rot="-589932">
              <a:off x="8490951" y="2714874"/>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0" name="Shape 140"/>
          <p:cNvSpPr txBox="1"/>
          <p:nvPr>
            <p:ph type="title"/>
          </p:nvPr>
        </p:nvSpPr>
        <p:spPr>
          <a:xfrm>
            <a:off x="1154954" y="1060704"/>
            <a:ext cx="8833103" cy="1371599"/>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41" name="Shape 141"/>
          <p:cNvSpPr txBox="1"/>
          <p:nvPr>
            <p:ph idx="1" type="body"/>
          </p:nvPr>
        </p:nvSpPr>
        <p:spPr>
          <a:xfrm>
            <a:off x="1152144" y="3547871"/>
            <a:ext cx="8825659" cy="2478024"/>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8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42" name="Shape 142"/>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3" name="Shape 143"/>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44" name="Shape 144"/>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45" name="Shape 14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146" name="Shape 146"/>
        <p:cNvGrpSpPr/>
        <p:nvPr/>
      </p:nvGrpSpPr>
      <p:grpSpPr>
        <a:xfrm>
          <a:off x="0" y="0"/>
          <a:ext cx="0" cy="0"/>
          <a:chOff x="0" y="0"/>
          <a:chExt cx="0" cy="0"/>
        </a:xfrm>
      </p:grpSpPr>
      <p:grpSp>
        <p:nvGrpSpPr>
          <p:cNvPr id="147" name="Shape 147"/>
          <p:cNvGrpSpPr/>
          <p:nvPr/>
        </p:nvGrpSpPr>
        <p:grpSpPr>
          <a:xfrm>
            <a:off x="-1588" y="0"/>
            <a:ext cx="12193588" cy="6861555"/>
            <a:chOff x="-1588" y="0"/>
            <a:chExt cx="12193588" cy="6861555"/>
          </a:xfrm>
        </p:grpSpPr>
        <p:sp>
          <p:nvSpPr>
            <p:cNvPr id="148" name="Shape 1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rot="-589932">
              <a:off x="8490951" y="4185117"/>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4" name="Shape 154"/>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5" name="Shape 155"/>
          <p:cNvSpPr txBox="1"/>
          <p:nvPr/>
        </p:nvSpPr>
        <p:spPr>
          <a:xfrm>
            <a:off x="898295" y="596766"/>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6" name="Shape 156"/>
          <p:cNvSpPr txBox="1"/>
          <p:nvPr/>
        </p:nvSpPr>
        <p:spPr>
          <a:xfrm>
            <a:off x="9715063" y="2629300"/>
            <a:ext cx="801912" cy="1569660"/>
          </a:xfrm>
          <a:prstGeom prst="rect">
            <a:avLst/>
          </a:prstGeom>
          <a:noFill/>
          <a:ln>
            <a:noFill/>
          </a:ln>
        </p:spPr>
        <p:txBody>
          <a:bodyPr anchorCtr="0" anchor="t" bIns="45700" lIns="91425" rIns="91425" tIns="45700">
            <a:noAutofit/>
          </a:bodyPr>
          <a:lstStyle/>
          <a:p>
            <a:pPr indent="0" lvl="0" marL="0" marR="0" rtl="0" algn="r">
              <a:spcBef>
                <a:spcPts val="0"/>
              </a:spcBef>
              <a:buSzPct val="25000"/>
              <a:buNone/>
            </a:pPr>
            <a:r>
              <a:rPr b="0" i="0" lang="en-US" sz="9600" u="none" cap="none" strike="noStrike">
                <a:solidFill>
                  <a:srgbClr val="86D1D8"/>
                </a:solidFill>
                <a:latin typeface="Arial"/>
                <a:ea typeface="Arial"/>
                <a:cs typeface="Arial"/>
                <a:sym typeface="Arial"/>
              </a:rPr>
              <a:t>”</a:t>
            </a:r>
          </a:p>
        </p:txBody>
      </p:sp>
      <p:sp>
        <p:nvSpPr>
          <p:cNvPr id="157" name="Shape 157"/>
          <p:cNvSpPr txBox="1"/>
          <p:nvPr>
            <p:ph type="title"/>
          </p:nvPr>
        </p:nvSpPr>
        <p:spPr>
          <a:xfrm>
            <a:off x="1574800" y="980516"/>
            <a:ext cx="8460983" cy="269824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8" name="Shape 158"/>
          <p:cNvSpPr txBox="1"/>
          <p:nvPr>
            <p:ph idx="1" type="body"/>
          </p:nvPr>
        </p:nvSpPr>
        <p:spPr>
          <a:xfrm>
            <a:off x="1945944" y="3679987"/>
            <a:ext cx="7725771" cy="342174"/>
          </a:xfrm>
          <a:prstGeom prst="rect">
            <a:avLst/>
          </a:prstGeom>
          <a:noFill/>
          <a:ln>
            <a:noFill/>
          </a:ln>
        </p:spPr>
        <p:txBody>
          <a:bodyPr anchorCtr="0" anchor="t" bIns="91425" lIns="91425" rIns="91425" tIns="91425"/>
          <a:lstStyle>
            <a:lvl1pPr indent="-342900" lvl="0" marL="342900" marR="0" rtl="0" algn="l">
              <a:spcBef>
                <a:spcPts val="1000"/>
              </a:spcBef>
              <a:spcAft>
                <a:spcPts val="0"/>
              </a:spcAft>
              <a:buClr>
                <a:schemeClr val="accent1"/>
              </a:buClr>
              <a:buFont typeface="Noto Sans Symbols"/>
              <a:buNone/>
              <a:defRPr b="0" i="0" sz="1400" u="none" cap="small" strike="noStrike">
                <a:solidFill>
                  <a:srgbClr val="86D1D8"/>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59" name="Shape 159"/>
          <p:cNvSpPr txBox="1"/>
          <p:nvPr>
            <p:ph idx="2" type="body"/>
          </p:nvPr>
        </p:nvSpPr>
        <p:spPr>
          <a:xfrm>
            <a:off x="1154954" y="5029198"/>
            <a:ext cx="8825659" cy="997858"/>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60" name="Shape 160"/>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1" name="Shape 161"/>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62" name="Shape 162"/>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63" name="Shape 16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64" name="Shape 164"/>
        <p:cNvGrpSpPr/>
        <p:nvPr/>
      </p:nvGrpSpPr>
      <p:grpSpPr>
        <a:xfrm>
          <a:off x="0" y="0"/>
          <a:ext cx="0" cy="0"/>
          <a:chOff x="0" y="0"/>
          <a:chExt cx="0" cy="0"/>
        </a:xfrm>
      </p:grpSpPr>
      <p:grpSp>
        <p:nvGrpSpPr>
          <p:cNvPr id="165" name="Shape 165"/>
          <p:cNvGrpSpPr/>
          <p:nvPr/>
        </p:nvGrpSpPr>
        <p:grpSpPr>
          <a:xfrm>
            <a:off x="-1588" y="0"/>
            <a:ext cx="12193588" cy="6861555"/>
            <a:chOff x="-1588" y="0"/>
            <a:chExt cx="12193588" cy="6861555"/>
          </a:xfrm>
        </p:grpSpPr>
        <p:sp>
          <p:nvSpPr>
            <p:cNvPr id="166" name="Shape 16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69" name="Shape 16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70" name="Shape 170"/>
            <p:cNvSpPr/>
            <p:nvPr/>
          </p:nvSpPr>
          <p:spPr>
            <a:xfrm rot="-589932">
              <a:off x="8490951" y="4193583"/>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a:off x="455612" y="4241801"/>
              <a:ext cx="11277600" cy="2337161"/>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72" name="Shape 172"/>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73" name="Shape 173"/>
          <p:cNvSpPr txBox="1"/>
          <p:nvPr>
            <p:ph type="title"/>
          </p:nvPr>
        </p:nvSpPr>
        <p:spPr>
          <a:xfrm>
            <a:off x="1154954" y="2373525"/>
            <a:ext cx="8865622" cy="181965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74" name="Shape 174"/>
          <p:cNvSpPr txBox="1"/>
          <p:nvPr>
            <p:ph idx="1" type="body"/>
          </p:nvPr>
        </p:nvSpPr>
        <p:spPr>
          <a:xfrm>
            <a:off x="1154954" y="5029200"/>
            <a:ext cx="8825659" cy="8603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175" name="Shape 17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6" name="Shape 17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7" name="Shape 177"/>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78" name="Shape 17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79" name="Shape 179"/>
        <p:cNvGrpSpPr/>
        <p:nvPr/>
      </p:nvGrpSpPr>
      <p:grpSpPr>
        <a:xfrm>
          <a:off x="0" y="0"/>
          <a:ext cx="0" cy="0"/>
          <a:chOff x="0" y="0"/>
          <a:chExt cx="0" cy="0"/>
        </a:xfrm>
      </p:grpSpPr>
      <p:sp>
        <p:nvSpPr>
          <p:cNvPr id="180" name="Shape 180"/>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81" name="Shape 181"/>
          <p:cNvSpPr txBox="1"/>
          <p:nvPr>
            <p:ph idx="1" type="body"/>
          </p:nvPr>
        </p:nvSpPr>
        <p:spPr>
          <a:xfrm>
            <a:off x="1154954" y="2603500"/>
            <a:ext cx="312916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2" name="Shape 182"/>
          <p:cNvSpPr txBox="1"/>
          <p:nvPr>
            <p:ph idx="2" type="body"/>
          </p:nvPr>
        </p:nvSpPr>
        <p:spPr>
          <a:xfrm>
            <a:off x="1154954" y="3179764"/>
            <a:ext cx="3129168"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3" name="Shape 183"/>
          <p:cNvSpPr txBox="1"/>
          <p:nvPr>
            <p:ph idx="3" type="body"/>
          </p:nvPr>
        </p:nvSpPr>
        <p:spPr>
          <a:xfrm>
            <a:off x="4512721" y="2603500"/>
            <a:ext cx="3145380"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4" name="Shape 184"/>
          <p:cNvSpPr txBox="1"/>
          <p:nvPr>
            <p:ph idx="4" type="body"/>
          </p:nvPr>
        </p:nvSpPr>
        <p:spPr>
          <a:xfrm>
            <a:off x="4512721" y="3179764"/>
            <a:ext cx="3145380"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85" name="Shape 185"/>
          <p:cNvSpPr txBox="1"/>
          <p:nvPr>
            <p:ph idx="5" type="body"/>
          </p:nvPr>
        </p:nvSpPr>
        <p:spPr>
          <a:xfrm>
            <a:off x="7886700" y="2595032"/>
            <a:ext cx="3161029" cy="584731"/>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86" name="Shape 186"/>
          <p:cNvSpPr txBox="1"/>
          <p:nvPr>
            <p:ph idx="6" type="body"/>
          </p:nvPr>
        </p:nvSpPr>
        <p:spPr>
          <a:xfrm>
            <a:off x="7886700" y="3179764"/>
            <a:ext cx="3161029" cy="2847290"/>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187" name="Shape 187"/>
          <p:cNvCxnSpPr/>
          <p:nvPr/>
        </p:nvCxnSpPr>
        <p:spPr>
          <a:xfrm>
            <a:off x="4384991" y="2603500"/>
            <a:ext cx="32564" cy="3423554"/>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188" name="Shape 188"/>
          <p:cNvCxnSpPr/>
          <p:nvPr/>
        </p:nvCxnSpPr>
        <p:spPr>
          <a:xfrm>
            <a:off x="7775824" y="2603500"/>
            <a:ext cx="0" cy="3423554"/>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189" name="Shape 18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0" name="Shape 19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91" name="Shape 19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92" name="Shape 192"/>
        <p:cNvGrpSpPr/>
        <p:nvPr/>
      </p:nvGrpSpPr>
      <p:grpSpPr>
        <a:xfrm>
          <a:off x="0" y="0"/>
          <a:ext cx="0" cy="0"/>
          <a:chOff x="0" y="0"/>
          <a:chExt cx="0" cy="0"/>
        </a:xfrm>
      </p:grpSpPr>
      <p:sp>
        <p:nvSpPr>
          <p:cNvPr id="193" name="Shape 193"/>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94" name="Shape 194"/>
          <p:cNvSpPr txBox="1"/>
          <p:nvPr>
            <p:ph idx="1" type="body"/>
          </p:nvPr>
        </p:nvSpPr>
        <p:spPr>
          <a:xfrm>
            <a:off x="1154954" y="4532844"/>
            <a:ext cx="3050438" cy="576260"/>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5" name="Shape 195"/>
          <p:cNvSpPr/>
          <p:nvPr>
            <p:ph idx="2" type="pic"/>
          </p:nvPr>
        </p:nvSpPr>
        <p:spPr>
          <a:xfrm>
            <a:off x="1334551" y="2610916"/>
            <a:ext cx="2691241" cy="1584094"/>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6" name="Shape 196"/>
          <p:cNvSpPr txBox="1"/>
          <p:nvPr>
            <p:ph idx="3" type="body"/>
          </p:nvPr>
        </p:nvSpPr>
        <p:spPr>
          <a:xfrm>
            <a:off x="1154954" y="5109107"/>
            <a:ext cx="3050438" cy="91794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97" name="Shape 197"/>
          <p:cNvSpPr txBox="1"/>
          <p:nvPr>
            <p:ph idx="4" type="body"/>
          </p:nvPr>
        </p:nvSpPr>
        <p:spPr>
          <a:xfrm>
            <a:off x="4568864"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198" name="Shape 198"/>
          <p:cNvSpPr/>
          <p:nvPr>
            <p:ph idx="5" type="pic"/>
          </p:nvPr>
        </p:nvSpPr>
        <p:spPr>
          <a:xfrm>
            <a:off x="4748462"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99" name="Shape 199"/>
          <p:cNvSpPr txBox="1"/>
          <p:nvPr>
            <p:ph idx="6" type="body"/>
          </p:nvPr>
        </p:nvSpPr>
        <p:spPr>
          <a:xfrm>
            <a:off x="4568864" y="5109107"/>
            <a:ext cx="3050438" cy="912577"/>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200" name="Shape 200"/>
          <p:cNvSpPr txBox="1"/>
          <p:nvPr>
            <p:ph idx="7" type="body"/>
          </p:nvPr>
        </p:nvSpPr>
        <p:spPr>
          <a:xfrm>
            <a:off x="7983432" y="4532842"/>
            <a:ext cx="3050438"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201" name="Shape 201"/>
          <p:cNvSpPr/>
          <p:nvPr>
            <p:ph idx="8" type="pic"/>
          </p:nvPr>
        </p:nvSpPr>
        <p:spPr>
          <a:xfrm>
            <a:off x="8163031" y="2603500"/>
            <a:ext cx="2691241" cy="1591509"/>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202" name="Shape 202"/>
          <p:cNvSpPr txBox="1"/>
          <p:nvPr>
            <p:ph idx="9" type="body"/>
          </p:nvPr>
        </p:nvSpPr>
        <p:spPr>
          <a:xfrm>
            <a:off x="7983432" y="5109107"/>
            <a:ext cx="3050438" cy="917946"/>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cxnSp>
        <p:nvCxnSpPr>
          <p:cNvPr id="203" name="Shape 203"/>
          <p:cNvCxnSpPr/>
          <p:nvPr/>
        </p:nvCxnSpPr>
        <p:spPr>
          <a:xfrm>
            <a:off x="4384244"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cxnSp>
        <p:nvCxnSpPr>
          <p:cNvPr id="204" name="Shape 204"/>
          <p:cNvCxnSpPr/>
          <p:nvPr/>
        </p:nvCxnSpPr>
        <p:spPr>
          <a:xfrm>
            <a:off x="7807352" y="2603500"/>
            <a:ext cx="0" cy="3461810"/>
          </a:xfrm>
          <a:prstGeom prst="straightConnector1">
            <a:avLst/>
          </a:prstGeom>
          <a:noFill/>
          <a:ln cap="flat" cmpd="sng" w="12700">
            <a:solidFill>
              <a:schemeClr val="dk1">
                <a:alpha val="40000"/>
              </a:schemeClr>
            </a:solidFill>
            <a:prstDash val="solid"/>
            <a:round/>
            <a:headEnd len="med" w="med" type="none"/>
            <a:tailEnd len="med" w="med" type="none"/>
          </a:ln>
        </p:spPr>
      </p:cxnSp>
      <p:sp>
        <p:nvSpPr>
          <p:cNvPr id="205" name="Shape 205"/>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6" name="Shape 206"/>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07" name="Shape 20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208" name="Shape 208"/>
        <p:cNvGrpSpPr/>
        <p:nvPr/>
      </p:nvGrpSpPr>
      <p:grpSpPr>
        <a:xfrm>
          <a:off x="0" y="0"/>
          <a:ext cx="0" cy="0"/>
          <a:chOff x="0" y="0"/>
          <a:chExt cx="0" cy="0"/>
        </a:xfrm>
      </p:grpSpPr>
      <p:sp>
        <p:nvSpPr>
          <p:cNvPr id="209" name="Shape 209"/>
          <p:cNvSpPr txBox="1"/>
          <p:nvPr>
            <p:ph type="title"/>
          </p:nvPr>
        </p:nvSpPr>
        <p:spPr>
          <a:xfrm>
            <a:off x="1154954" y="973667"/>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10" name="Shape 210"/>
          <p:cNvSpPr txBox="1"/>
          <p:nvPr>
            <p:ph idx="1" type="body"/>
          </p:nvPr>
        </p:nvSpPr>
        <p:spPr>
          <a:xfrm rot="5400000">
            <a:off x="3855399" y="-105412"/>
            <a:ext cx="3424767" cy="882565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11" name="Shape 2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2" name="Shape 2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13" name="Shape 213"/>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14" name="Shape 214"/>
        <p:cNvGrpSpPr/>
        <p:nvPr/>
      </p:nvGrpSpPr>
      <p:grpSpPr>
        <a:xfrm>
          <a:off x="0" y="0"/>
          <a:ext cx="0" cy="0"/>
          <a:chOff x="0" y="0"/>
          <a:chExt cx="0" cy="0"/>
        </a:xfrm>
      </p:grpSpPr>
      <p:grpSp>
        <p:nvGrpSpPr>
          <p:cNvPr id="215" name="Shape 215"/>
          <p:cNvGrpSpPr/>
          <p:nvPr/>
        </p:nvGrpSpPr>
        <p:grpSpPr>
          <a:xfrm>
            <a:off x="-1588" y="0"/>
            <a:ext cx="12193588" cy="6861555"/>
            <a:chOff x="-1588" y="0"/>
            <a:chExt cx="12193588" cy="6861555"/>
          </a:xfrm>
        </p:grpSpPr>
        <p:sp>
          <p:nvSpPr>
            <p:cNvPr id="216" name="Shape 2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rot="5101749">
              <a:off x="6294738" y="4577737"/>
              <a:ext cx="3299407"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414866" y="402164"/>
              <a:ext cx="6510865"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rot="5400000">
              <a:off x="4449232" y="2801720"/>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3" name="Shape 22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4" name="Shape 224"/>
          <p:cNvSpPr txBox="1"/>
          <p:nvPr>
            <p:ph type="title"/>
          </p:nvPr>
        </p:nvSpPr>
        <p:spPr>
          <a:xfrm rot="5400000">
            <a:off x="6923243" y="2931978"/>
            <a:ext cx="4748591" cy="1441567"/>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25" name="Shape 225"/>
          <p:cNvSpPr txBox="1"/>
          <p:nvPr>
            <p:ph idx="1" type="body"/>
          </p:nvPr>
        </p:nvSpPr>
        <p:spPr>
          <a:xfrm rot="5400000">
            <a:off x="1908670" y="524748"/>
            <a:ext cx="4748591" cy="6256025"/>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226" name="Shape 22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7" name="Shape 22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28" name="Shape 22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229" name="Shape 22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1154954" y="973669"/>
            <a:ext cx="8825659"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5" name="Shape 35"/>
          <p:cNvSpPr txBox="1"/>
          <p:nvPr>
            <p:ph idx="1" type="body"/>
          </p:nvPr>
        </p:nvSpPr>
        <p:spPr>
          <a:xfrm>
            <a:off x="1154954" y="2603500"/>
            <a:ext cx="8825659"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36" name="Shape 3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7" name="Shape 3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8" name="Shape 38"/>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9" name="Shape 39"/>
        <p:cNvGrpSpPr/>
        <p:nvPr/>
      </p:nvGrpSpPr>
      <p:grpSpPr>
        <a:xfrm>
          <a:off x="0" y="0"/>
          <a:ext cx="0" cy="0"/>
          <a:chOff x="0" y="0"/>
          <a:chExt cx="0" cy="0"/>
        </a:xfrm>
      </p:grpSpPr>
      <p:grpSp>
        <p:nvGrpSpPr>
          <p:cNvPr id="40" name="Shape 40"/>
          <p:cNvGrpSpPr/>
          <p:nvPr/>
        </p:nvGrpSpPr>
        <p:grpSpPr>
          <a:xfrm>
            <a:off x="-1588" y="0"/>
            <a:ext cx="12193588" cy="6861555"/>
            <a:chOff x="-1588" y="0"/>
            <a:chExt cx="12193588" cy="6861555"/>
          </a:xfrm>
        </p:grpSpPr>
        <p:sp>
          <p:nvSpPr>
            <p:cNvPr id="41" name="Shape 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a:off x="7289800" y="402164"/>
              <a:ext cx="44788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rot="-5677511">
              <a:off x="4698352"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3787244"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8" name="Shape 48"/>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9" name="Shape 49"/>
          <p:cNvSpPr txBox="1"/>
          <p:nvPr>
            <p:ph type="title"/>
          </p:nvPr>
        </p:nvSpPr>
        <p:spPr>
          <a:xfrm>
            <a:off x="1154955" y="2679191"/>
            <a:ext cx="4343400" cy="22860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40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0" name="Shape 50"/>
          <p:cNvSpPr txBox="1"/>
          <p:nvPr>
            <p:ph idx="1" type="body"/>
          </p:nvPr>
        </p:nvSpPr>
        <p:spPr>
          <a:xfrm>
            <a:off x="6894575" y="2679191"/>
            <a:ext cx="3758183" cy="2286000"/>
          </a:xfrm>
          <a:prstGeom prst="rect">
            <a:avLst/>
          </a:prstGeom>
          <a:noFill/>
          <a:ln>
            <a:noFill/>
          </a:ln>
        </p:spPr>
        <p:txBody>
          <a:bodyPr anchorCtr="0" anchor="ctr" bIns="91425" lIns="91425" rIns="91425" tIns="91425"/>
          <a:lstStyle>
            <a:lvl1pPr indent="0" lvl="0" marL="0" marR="0" rtl="0" algn="l">
              <a:spcBef>
                <a:spcPts val="1000"/>
              </a:spcBef>
              <a:spcAft>
                <a:spcPts val="0"/>
              </a:spcAft>
              <a:buClr>
                <a:schemeClr val="accent1"/>
              </a:buClr>
              <a:buFont typeface="Noto Sans Symbols"/>
              <a:buNone/>
              <a:defRPr b="0" i="0" sz="20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400" u="none" cap="none" strike="noStrike">
                <a:solidFill>
                  <a:srgbClr val="888888"/>
                </a:solidFill>
                <a:latin typeface="Questrial"/>
                <a:ea typeface="Questrial"/>
                <a:cs typeface="Questrial"/>
                <a:sym typeface="Questrial"/>
              </a:defRPr>
            </a:lvl9pPr>
          </a:lstStyle>
          <a:p/>
        </p:txBody>
      </p:sp>
      <p:sp>
        <p:nvSpPr>
          <p:cNvPr id="51" name="Shape 5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2" name="Shape 5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3" name="Shape 5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54" name="Shape 5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5" name="Shape 55"/>
        <p:cNvGrpSpPr/>
        <p:nvPr/>
      </p:nvGrpSpPr>
      <p:grpSpPr>
        <a:xfrm>
          <a:off x="0" y="0"/>
          <a:ext cx="0" cy="0"/>
          <a:chOff x="0" y="0"/>
          <a:chExt cx="0" cy="0"/>
        </a:xfrm>
      </p:grpSpPr>
      <p:sp>
        <p:nvSpPr>
          <p:cNvPr id="56" name="Shape 56"/>
          <p:cNvSpPr txBox="1"/>
          <p:nvPr>
            <p:ph type="title"/>
          </p:nvPr>
        </p:nvSpPr>
        <p:spPr>
          <a:xfrm>
            <a:off x="1154953"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7" name="Shape 57"/>
          <p:cNvSpPr txBox="1"/>
          <p:nvPr>
            <p:ph idx="1" type="body"/>
          </p:nvPr>
        </p:nvSpPr>
        <p:spPr>
          <a:xfrm>
            <a:off x="1154954" y="2603500"/>
            <a:ext cx="4828032" cy="3416301"/>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8" name="Shape 58"/>
          <p:cNvSpPr txBox="1"/>
          <p:nvPr>
            <p:ph idx="2" type="body"/>
          </p:nvPr>
        </p:nvSpPr>
        <p:spPr>
          <a:xfrm>
            <a:off x="6208776" y="2603500"/>
            <a:ext cx="482803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9" name="Shape 59"/>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0" name="Shape 60"/>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1" name="Shape 61"/>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115495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64" name="Shape 64"/>
          <p:cNvSpPr txBox="1"/>
          <p:nvPr>
            <p:ph idx="1" type="body"/>
          </p:nvPr>
        </p:nvSpPr>
        <p:spPr>
          <a:xfrm>
            <a:off x="1154954"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5" name="Shape 65"/>
          <p:cNvSpPr txBox="1"/>
          <p:nvPr>
            <p:ph idx="2" type="body"/>
          </p:nvPr>
        </p:nvSpPr>
        <p:spPr>
          <a:xfrm>
            <a:off x="1154954" y="3198448"/>
            <a:ext cx="4828032" cy="2843784"/>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6" name="Shape 66"/>
          <p:cNvSpPr txBox="1"/>
          <p:nvPr>
            <p:ph idx="3" type="body"/>
          </p:nvPr>
        </p:nvSpPr>
        <p:spPr>
          <a:xfrm>
            <a:off x="6208776" y="2606040"/>
            <a:ext cx="4828032" cy="576262"/>
          </a:xfrm>
          <a:prstGeom prst="rect">
            <a:avLst/>
          </a:prstGeom>
          <a:noFill/>
          <a:ln>
            <a:noFill/>
          </a:ln>
        </p:spPr>
        <p:txBody>
          <a:bodyPr anchorCtr="0" anchor="b" bIns="91425" lIns="91425" rIns="91425" tIns="91425"/>
          <a:lstStyle>
            <a:lvl1pPr indent="0" lvl="0" marL="0" marR="0" rtl="0" algn="l">
              <a:spcBef>
                <a:spcPts val="1000"/>
              </a:spcBef>
              <a:spcAft>
                <a:spcPts val="0"/>
              </a:spcAft>
              <a:buClr>
                <a:schemeClr val="accent1"/>
              </a:buClr>
              <a:buFont typeface="Noto Sans Symbols"/>
              <a:buNone/>
              <a:defRPr b="0" i="0" sz="2400" u="none" cap="none" strike="noStrike">
                <a:solidFill>
                  <a:schemeClr val="accent1"/>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1" i="0" sz="20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1" i="0" sz="18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1" i="0" sz="1600" u="none" cap="none" strike="noStrike">
                <a:solidFill>
                  <a:srgbClr val="3F3F3F"/>
                </a:solidFill>
                <a:latin typeface="Questrial"/>
                <a:ea typeface="Questrial"/>
                <a:cs typeface="Questrial"/>
                <a:sym typeface="Questrial"/>
              </a:defRPr>
            </a:lvl9pPr>
          </a:lstStyle>
          <a:p/>
        </p:txBody>
      </p:sp>
      <p:sp>
        <p:nvSpPr>
          <p:cNvPr id="67" name="Shape 67"/>
          <p:cNvSpPr txBox="1"/>
          <p:nvPr>
            <p:ph idx="4" type="body"/>
          </p:nvPr>
        </p:nvSpPr>
        <p:spPr>
          <a:xfrm>
            <a:off x="6208710" y="3187921"/>
            <a:ext cx="4825159" cy="2854310"/>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8" name="Shape 68"/>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9" name="Shape 69"/>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0" name="Shape 7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52144" y="969263"/>
            <a:ext cx="8825659" cy="704088"/>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3" name="Shape 73"/>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4" name="Shape 74"/>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5" name="Shape 75"/>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6" name="Shape 76"/>
        <p:cNvGrpSpPr/>
        <p:nvPr/>
      </p:nvGrpSpPr>
      <p:grpSpPr>
        <a:xfrm>
          <a:off x="0" y="0"/>
          <a:ext cx="0" cy="0"/>
          <a:chOff x="0" y="0"/>
          <a:chExt cx="0" cy="0"/>
        </a:xfrm>
      </p:grpSpPr>
      <p:sp>
        <p:nvSpPr>
          <p:cNvPr id="77" name="Shape 77"/>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8" name="Shape 78"/>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9" name="Shape 79"/>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80" name="Shape 80"/>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81" name="Shape 81"/>
        <p:cNvGrpSpPr/>
        <p:nvPr/>
      </p:nvGrpSpPr>
      <p:grpSpPr>
        <a:xfrm>
          <a:off x="0" y="0"/>
          <a:ext cx="0" cy="0"/>
          <a:chOff x="0" y="0"/>
          <a:chExt cx="0" cy="0"/>
        </a:xfrm>
      </p:grpSpPr>
      <p:grpSp>
        <p:nvGrpSpPr>
          <p:cNvPr id="82" name="Shape 82"/>
          <p:cNvGrpSpPr/>
          <p:nvPr/>
        </p:nvGrpSpPr>
        <p:grpSpPr>
          <a:xfrm>
            <a:off x="-1588" y="0"/>
            <a:ext cx="12193588" cy="6861555"/>
            <a:chOff x="-1588" y="0"/>
            <a:chExt cx="12193588" cy="6861555"/>
          </a:xfrm>
        </p:grpSpPr>
        <p:sp>
          <p:nvSpPr>
            <p:cNvPr id="83" name="Shape 8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5713412" y="402164"/>
              <a:ext cx="6055252"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rot="-5400000">
              <a:off x="2229376"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89" name="Shape 89"/>
            <p:cNvSpPr/>
            <p:nvPr/>
          </p:nvSpPr>
          <p:spPr>
            <a:xfrm rot="-5677511">
              <a:off x="3140484"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91" name="Shape 91"/>
          <p:cNvSpPr txBox="1"/>
          <p:nvPr>
            <p:ph type="title"/>
          </p:nvPr>
        </p:nvSpPr>
        <p:spPr>
          <a:xfrm>
            <a:off x="1154953" y="1298448"/>
            <a:ext cx="2793158" cy="159715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24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2" name="Shape 92"/>
          <p:cNvSpPr txBox="1"/>
          <p:nvPr>
            <p:ph idx="1" type="body"/>
          </p:nvPr>
        </p:nvSpPr>
        <p:spPr>
          <a:xfrm>
            <a:off x="5779007" y="1447800"/>
            <a:ext cx="5195997" cy="4572000"/>
          </a:xfrm>
          <a:prstGeom prst="rect">
            <a:avLst/>
          </a:prstGeom>
          <a:noFill/>
          <a:ln>
            <a:noFill/>
          </a:ln>
        </p:spPr>
        <p:txBody>
          <a:bodyPr anchorCtr="0" anchor="ctr"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93" name="Shape 93"/>
          <p:cNvSpPr txBox="1"/>
          <p:nvPr>
            <p:ph idx="2" type="body"/>
          </p:nvPr>
        </p:nvSpPr>
        <p:spPr>
          <a:xfrm>
            <a:off x="1154953" y="3129280"/>
            <a:ext cx="2793158" cy="2895598"/>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94" name="Shape 94"/>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5" name="Shape 95"/>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6" name="Shape 96"/>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97" name="Shape 97"/>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8" name="Shape 98"/>
        <p:cNvGrpSpPr/>
        <p:nvPr/>
      </p:nvGrpSpPr>
      <p:grpSpPr>
        <a:xfrm>
          <a:off x="0" y="0"/>
          <a:ext cx="0" cy="0"/>
          <a:chOff x="0" y="0"/>
          <a:chExt cx="0" cy="0"/>
        </a:xfrm>
      </p:grpSpPr>
      <p:grpSp>
        <p:nvGrpSpPr>
          <p:cNvPr id="99" name="Shape 99"/>
          <p:cNvGrpSpPr/>
          <p:nvPr/>
        </p:nvGrpSpPr>
        <p:grpSpPr>
          <a:xfrm>
            <a:off x="-1588" y="0"/>
            <a:ext cx="12193588" cy="6861555"/>
            <a:chOff x="-1588" y="0"/>
            <a:chExt cx="12193588" cy="6861555"/>
          </a:xfrm>
        </p:grpSpPr>
        <p:sp>
          <p:nvSpPr>
            <p:cNvPr id="100" name="Shape 10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172200" y="402164"/>
              <a:ext cx="5596464" cy="6053669"/>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rot="-5400000">
              <a:off x="3295431" y="2801721"/>
              <a:ext cx="6053669" cy="1254558"/>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06" name="Shape 106"/>
            <p:cNvSpPr/>
            <p:nvPr/>
          </p:nvSpPr>
          <p:spPr>
            <a:xfrm rot="-5677511">
              <a:off x="4203593" y="1826078"/>
              <a:ext cx="3299406" cy="440923"/>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08" name="Shape 108"/>
          <p:cNvSpPr txBox="1"/>
          <p:nvPr>
            <p:ph type="title"/>
          </p:nvPr>
        </p:nvSpPr>
        <p:spPr>
          <a:xfrm>
            <a:off x="1153907" y="1693332"/>
            <a:ext cx="3860259" cy="1735668"/>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9" name="Shape 109"/>
          <p:cNvSpPr/>
          <p:nvPr>
            <p:ph idx="2" type="pic"/>
          </p:nvPr>
        </p:nvSpPr>
        <p:spPr>
          <a:xfrm>
            <a:off x="6547869" y="1143000"/>
            <a:ext cx="3227193" cy="4572000"/>
          </a:xfrm>
          <a:prstGeom prst="roundRect">
            <a:avLst>
              <a:gd fmla="val 1858"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1600" u="none" cap="none" strike="noStrike">
                <a:solidFill>
                  <a:srgbClr val="3F3F3F"/>
                </a:solidFill>
                <a:latin typeface="Questrial"/>
                <a:ea typeface="Questrial"/>
                <a:cs typeface="Questrial"/>
                <a:sym typeface="Questrial"/>
              </a:defRPr>
            </a:lvl9pPr>
          </a:lstStyle>
          <a:p/>
        </p:txBody>
      </p:sp>
      <p:sp>
        <p:nvSpPr>
          <p:cNvPr id="110" name="Shape 110"/>
          <p:cNvSpPr txBox="1"/>
          <p:nvPr>
            <p:ph idx="1" type="body"/>
          </p:nvPr>
        </p:nvSpPr>
        <p:spPr>
          <a:xfrm>
            <a:off x="1154954" y="3657600"/>
            <a:ext cx="3859212" cy="1371599"/>
          </a:xfrm>
          <a:prstGeom prst="rect">
            <a:avLst/>
          </a:prstGeom>
          <a:noFill/>
          <a:ln>
            <a:noFill/>
          </a:ln>
        </p:spPr>
        <p:txBody>
          <a:bodyPr anchorCtr="0" anchor="t" bIns="91425" lIns="91425" rIns="91425" tIns="91425"/>
          <a:lstStyle>
            <a:lvl1pPr indent="0" lvl="0" marL="0" marR="0" rtl="0" algn="l">
              <a:spcBef>
                <a:spcPts val="1000"/>
              </a:spcBef>
              <a:spcAft>
                <a:spcPts val="0"/>
              </a:spcAft>
              <a:buClr>
                <a:schemeClr val="accent1"/>
              </a:buClr>
              <a:buFont typeface="Noto Sans Symbols"/>
              <a:buNone/>
              <a:defRPr b="0" i="0" sz="1400" u="none" cap="none" strike="noStrike">
                <a:solidFill>
                  <a:srgbClr val="86D1D8"/>
                </a:solidFill>
                <a:latin typeface="Questrial"/>
                <a:ea typeface="Questrial"/>
                <a:cs typeface="Questrial"/>
                <a:sym typeface="Questrial"/>
              </a:defRPr>
            </a:lvl1pPr>
            <a:lvl2pPr indent="0" lvl="1" marL="457200" marR="0" rtl="0" algn="l">
              <a:spcBef>
                <a:spcPts val="1000"/>
              </a:spcBef>
              <a:spcAft>
                <a:spcPts val="0"/>
              </a:spcAft>
              <a:buClr>
                <a:schemeClr val="accent1"/>
              </a:buClr>
              <a:buFont typeface="Noto Sans Symbols"/>
              <a:buNone/>
              <a:defRPr b="0" i="0" sz="1200" u="none" cap="none" strike="noStrike">
                <a:solidFill>
                  <a:srgbClr val="3F3F3F"/>
                </a:solidFill>
                <a:latin typeface="Questrial"/>
                <a:ea typeface="Questrial"/>
                <a:cs typeface="Questrial"/>
                <a:sym typeface="Questrial"/>
              </a:defRPr>
            </a:lvl2pPr>
            <a:lvl3pPr indent="0" lvl="2" marL="914400" marR="0" rtl="0" algn="l">
              <a:spcBef>
                <a:spcPts val="1000"/>
              </a:spcBef>
              <a:spcAft>
                <a:spcPts val="0"/>
              </a:spcAft>
              <a:buClr>
                <a:schemeClr val="accent1"/>
              </a:buClr>
              <a:buFont typeface="Noto Sans Symbols"/>
              <a:buNone/>
              <a:defRPr b="0" i="0" sz="1000" u="none" cap="none" strike="noStrike">
                <a:solidFill>
                  <a:srgbClr val="3F3F3F"/>
                </a:solidFill>
                <a:latin typeface="Questrial"/>
                <a:ea typeface="Questrial"/>
                <a:cs typeface="Questrial"/>
                <a:sym typeface="Questrial"/>
              </a:defRPr>
            </a:lvl3pPr>
            <a:lvl4pPr indent="0" lvl="3" marL="1371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4pPr>
            <a:lvl5pPr indent="0" lvl="4" marL="18288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5pPr>
            <a:lvl6pPr indent="0" lvl="5" marL="22860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6pPr>
            <a:lvl7pPr indent="0" lvl="6" marL="27432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7pPr>
            <a:lvl8pPr indent="0" lvl="7" marL="32004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8pPr>
            <a:lvl9pPr indent="0" lvl="8" marL="3657600" marR="0" rtl="0" algn="l">
              <a:spcBef>
                <a:spcPts val="1000"/>
              </a:spcBef>
              <a:spcAft>
                <a:spcPts val="0"/>
              </a:spcAft>
              <a:buClr>
                <a:schemeClr val="accent1"/>
              </a:buClr>
              <a:buFont typeface="Noto Sans Symbols"/>
              <a:buNone/>
              <a:defRPr b="0" i="0" sz="900" u="none" cap="none" strike="noStrike">
                <a:solidFill>
                  <a:srgbClr val="3F3F3F"/>
                </a:solidFill>
                <a:latin typeface="Questrial"/>
                <a:ea typeface="Questrial"/>
                <a:cs typeface="Questrial"/>
                <a:sym typeface="Questrial"/>
              </a:defRPr>
            </a:lvl9pPr>
          </a:lstStyle>
          <a:p/>
        </p:txBody>
      </p:sp>
      <p:sp>
        <p:nvSpPr>
          <p:cNvPr id="111" name="Shape 111"/>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2" name="Shape 112"/>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3" name="Shape 113"/>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14" name="Shape 114"/>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1588" y="0"/>
            <a:ext cx="12193588" cy="6861555"/>
            <a:chOff x="-1588" y="0"/>
            <a:chExt cx="12193588" cy="6861555"/>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
          <p:nvSpPr>
            <p:cNvPr id="8" name="Shape 8"/>
            <p:cNvSpPr/>
            <p:nvPr/>
          </p:nvSpPr>
          <p:spPr>
            <a:xfrm>
              <a:off x="8761411" y="1828800"/>
              <a:ext cx="2819400" cy="2819400"/>
            </a:xfrm>
            <a:prstGeom prst="ellipse">
              <a:avLst/>
            </a:prstGeom>
            <a:gradFill>
              <a:gsLst>
                <a:gs pos="0">
                  <a:srgbClr val="5F9C9D">
                    <a:alpha val="6666"/>
                  </a:srgbClr>
                </a:gs>
                <a:gs pos="36000">
                  <a:srgbClr val="5F9C9D">
                    <a:alpha val="5882"/>
                  </a:srgbClr>
                </a:gs>
                <a:gs pos="69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9" name="Shape 9"/>
            <p:cNvSpPr/>
            <p:nvPr/>
          </p:nvSpPr>
          <p:spPr>
            <a:xfrm>
              <a:off x="8761411" y="5870955"/>
              <a:ext cx="990599" cy="990599"/>
            </a:xfrm>
            <a:prstGeom prst="ellipse">
              <a:avLst/>
            </a:prstGeom>
            <a:gradFill>
              <a:gsLst>
                <a:gs pos="0">
                  <a:srgbClr val="5F9C9D">
                    <a:alpha val="13725"/>
                  </a:srgbClr>
                </a:gs>
                <a:gs pos="36000">
                  <a:srgbClr val="5F9C9D">
                    <a:alpha val="6666"/>
                  </a:srgbClr>
                </a:gs>
                <a:gs pos="66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0" name="Shape 10"/>
            <p:cNvSpPr/>
            <p:nvPr/>
          </p:nvSpPr>
          <p:spPr>
            <a:xfrm>
              <a:off x="-1588" y="2667000"/>
              <a:ext cx="4190999" cy="4190999"/>
            </a:xfrm>
            <a:prstGeom prst="ellipse">
              <a:avLst/>
            </a:prstGeom>
            <a:gradFill>
              <a:gsLst>
                <a:gs pos="0">
                  <a:srgbClr val="5F9C9D">
                    <a:alpha val="10980"/>
                  </a:srgbClr>
                </a:gs>
                <a:gs pos="36000">
                  <a:srgbClr val="5F9C9D">
                    <a:alpha val="9803"/>
                  </a:srgbClr>
                </a:gs>
                <a:gs pos="75000">
                  <a:srgbClr val="5F9C9D">
                    <a:alpha val="0"/>
                  </a:srgbClr>
                </a:gs>
                <a:gs pos="100000">
                  <a:srgbClr val="5F9C9D">
                    <a:alpha val="0"/>
                  </a:srgbClr>
                </a:gs>
              </a:gsLst>
              <a:path path="circle">
                <a:fillToRect b="50%" l="50%" r="50%" t="50%"/>
              </a:path>
              <a:tileRect/>
            </a:gra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rot="-589932">
              <a:off x="8490951" y="1797516"/>
              <a:ext cx="3299407" cy="440924"/>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59506" y="1866405"/>
              <a:ext cx="11277600" cy="4533899"/>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3" name="Shape 13"/>
            <p:cNvSpPr/>
            <p:nvPr/>
          </p:nvSpPr>
          <p:spPr>
            <a:xfrm>
              <a:off x="0" y="1586"/>
              <a:ext cx="12192000" cy="6856412"/>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 name="Shape 14"/>
          <p:cNvSpPr txBox="1"/>
          <p:nvPr>
            <p:ph type="title"/>
          </p:nvPr>
        </p:nvSpPr>
        <p:spPr>
          <a:xfrm>
            <a:off x="1154954" y="973667"/>
            <a:ext cx="8761412" cy="706964"/>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Questrial"/>
              <a:buNone/>
              <a:defRPr b="0" i="0" sz="3600" u="none" cap="none" strike="noStrike">
                <a:solidFill>
                  <a:schemeClr val="lt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 name="Shape 15"/>
          <p:cNvSpPr txBox="1"/>
          <p:nvPr>
            <p:ph idx="1" type="body"/>
          </p:nvPr>
        </p:nvSpPr>
        <p:spPr>
          <a:xfrm>
            <a:off x="1154954" y="2603500"/>
            <a:ext cx="8761412" cy="3416299"/>
          </a:xfrm>
          <a:prstGeom prst="rect">
            <a:avLst/>
          </a:prstGeom>
          <a:noFill/>
          <a:ln>
            <a:noFill/>
          </a:ln>
        </p:spPr>
        <p:txBody>
          <a:bodyPr anchorCtr="0" anchor="t" bIns="91425" lIns="91425" rIns="91425" tIns="91425"/>
          <a:lstStyle>
            <a:lvl1pPr indent="-251459" lvl="0" marL="342900" marR="0" rtl="0" algn="l">
              <a:spcBef>
                <a:spcPts val="1000"/>
              </a:spcBef>
              <a:spcAft>
                <a:spcPts val="0"/>
              </a:spcAft>
              <a:buClr>
                <a:schemeClr val="accent1"/>
              </a:buClr>
              <a:buSzPct val="79999"/>
              <a:buFont typeface="Noto Sans Symbols"/>
              <a:buChar char="▶"/>
              <a:defRPr b="0" i="0" sz="1800" u="none" cap="none" strike="noStrike">
                <a:solidFill>
                  <a:srgbClr val="3F3F3F"/>
                </a:solidFill>
                <a:latin typeface="Questrial"/>
                <a:ea typeface="Questrial"/>
                <a:cs typeface="Questrial"/>
                <a:sym typeface="Questrial"/>
              </a:defRPr>
            </a:lvl1pPr>
            <a:lvl2pPr indent="-204469" lvl="1" marL="742950" marR="0" rtl="0" algn="l">
              <a:spcBef>
                <a:spcPts val="1000"/>
              </a:spcBef>
              <a:spcAft>
                <a:spcPts val="0"/>
              </a:spcAft>
              <a:buClr>
                <a:schemeClr val="accent1"/>
              </a:buClr>
              <a:buSzPct val="80000"/>
              <a:buFont typeface="Noto Sans Symbols"/>
              <a:buChar char="▶"/>
              <a:defRPr b="0" i="0" sz="1600" u="none" cap="none" strike="noStrike">
                <a:solidFill>
                  <a:srgbClr val="3F3F3F"/>
                </a:solidFill>
                <a:latin typeface="Questrial"/>
                <a:ea typeface="Questrial"/>
                <a:cs typeface="Questrial"/>
                <a:sym typeface="Questrial"/>
              </a:defRPr>
            </a:lvl2pPr>
            <a:lvl3pPr indent="-157480" lvl="2" marL="1143000" marR="0" rtl="0" algn="l">
              <a:spcBef>
                <a:spcPts val="1000"/>
              </a:spcBef>
              <a:spcAft>
                <a:spcPts val="0"/>
              </a:spcAft>
              <a:buClr>
                <a:schemeClr val="accent1"/>
              </a:buClr>
              <a:buSzPct val="80000"/>
              <a:buFont typeface="Noto Sans Symbols"/>
              <a:buChar char="▶"/>
              <a:defRPr b="0" i="0" sz="1400" u="none" cap="none" strike="noStrike">
                <a:solidFill>
                  <a:srgbClr val="3F3F3F"/>
                </a:solidFill>
                <a:latin typeface="Questrial"/>
                <a:ea typeface="Questrial"/>
                <a:cs typeface="Questrial"/>
                <a:sym typeface="Questrial"/>
              </a:defRPr>
            </a:lvl3pPr>
            <a:lvl4pPr indent="-167639" lvl="3" marL="1600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4pPr>
            <a:lvl5pPr indent="-167639" lvl="4" marL="20574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5pPr>
            <a:lvl6pPr indent="-167639" lvl="5" marL="25146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6pPr>
            <a:lvl7pPr indent="-167639" lvl="6" marL="29718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7pPr>
            <a:lvl8pPr indent="-167640" lvl="7" marL="34290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8pPr>
            <a:lvl9pPr indent="-167640" lvl="8" marL="3886200" marR="0" rtl="0" algn="l">
              <a:spcBef>
                <a:spcPts val="1000"/>
              </a:spcBef>
              <a:spcAft>
                <a:spcPts val="0"/>
              </a:spcAft>
              <a:buClr>
                <a:schemeClr val="accent1"/>
              </a:buClr>
              <a:buSzPct val="800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16" name="Shape 16"/>
          <p:cNvSpPr txBox="1"/>
          <p:nvPr>
            <p:ph idx="10" type="dt"/>
          </p:nvPr>
        </p:nvSpPr>
        <p:spPr>
          <a:xfrm>
            <a:off x="10652760" y="6391655"/>
            <a:ext cx="990598" cy="304798"/>
          </a:xfrm>
          <a:prstGeom prst="rect">
            <a:avLst/>
          </a:prstGeom>
          <a:noFill/>
          <a:ln>
            <a:noFill/>
          </a:ln>
        </p:spPr>
        <p:txBody>
          <a:bodyPr anchorCtr="0" anchor="ctr" bIns="91425" lIns="91425" rIns="91425" tIns="91425"/>
          <a:lstStyle>
            <a:lvl1pPr indent="0" lvl="0" marL="0" marR="0" rtl="0" algn="r">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 name="Shape 17"/>
          <p:cNvSpPr txBox="1"/>
          <p:nvPr>
            <p:ph idx="11" type="ftr"/>
          </p:nvPr>
        </p:nvSpPr>
        <p:spPr>
          <a:xfrm>
            <a:off x="557783" y="6391655"/>
            <a:ext cx="3867912" cy="310896"/>
          </a:xfrm>
          <a:prstGeom prst="rect">
            <a:avLst/>
          </a:prstGeom>
          <a:noFill/>
          <a:ln>
            <a:noFill/>
          </a:ln>
        </p:spPr>
        <p:txBody>
          <a:bodyPr anchorCtr="0" anchor="ctr" bIns="91425" lIns="91425" rIns="91425" tIns="91425"/>
          <a:lstStyle>
            <a:lvl1pPr indent="0" lvl="0" marL="0" marR="0" rtl="0" algn="l">
              <a:spcBef>
                <a:spcPts val="0"/>
              </a:spcBef>
              <a:buNone/>
              <a:defRPr b="1" i="0" sz="1000" u="none" cap="none" strike="noStrike">
                <a:solidFill>
                  <a:schemeClr val="accent1"/>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8" name="Shape 18"/>
          <p:cNvSpPr/>
          <p:nvPr/>
        </p:nvSpPr>
        <p:spPr>
          <a:xfrm>
            <a:off x="10437811" y="0"/>
            <a:ext cx="685799"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tIns="91425">
            <a:noAutofit/>
          </a:bodyPr>
          <a:lstStyle/>
          <a:p>
            <a:pPr lvl="0">
              <a:spcBef>
                <a:spcPts val="0"/>
              </a:spcBef>
              <a:buNone/>
            </a:pPr>
            <a:r>
              <a:t/>
            </a:r>
            <a:endParaRPr/>
          </a:p>
        </p:txBody>
      </p:sp>
      <p:sp>
        <p:nvSpPr>
          <p:cNvPr id="19" name="Shape 19"/>
          <p:cNvSpPr txBox="1"/>
          <p:nvPr>
            <p:ph idx="12" type="sldNum"/>
          </p:nvPr>
        </p:nvSpPr>
        <p:spPr>
          <a:xfrm>
            <a:off x="10352539" y="295729"/>
            <a:ext cx="838198" cy="767687"/>
          </a:xfrm>
          <a:prstGeom prst="rect">
            <a:avLst/>
          </a:prstGeom>
          <a:noFill/>
          <a:ln>
            <a:noFill/>
          </a:ln>
        </p:spPr>
        <p:txBody>
          <a:bodyPr anchorCtr="0" anchor="b" bIns="45700" lIns="91425" rIns="91425" tIns="45700">
            <a:noAutofit/>
          </a:bodyPr>
          <a:lstStyle/>
          <a:p>
            <a:pPr indent="0" lvl="0" marL="0" marR="0" rtl="0" algn="ctr">
              <a:spcBef>
                <a:spcPts val="0"/>
              </a:spcBef>
              <a:buSzPct val="25000"/>
              <a:buNone/>
            </a:pPr>
            <a:fld id="{00000000-1234-1234-1234-123412341234}" type="slidenum">
              <a:rPr b="0" i="0" lang="en-US" sz="2800" u="none" cap="none" strike="noStrike">
                <a:solidFill>
                  <a:schemeClr val="lt1"/>
                </a:solidFill>
                <a:latin typeface="Questrial"/>
                <a:ea typeface="Questrial"/>
                <a:cs typeface="Questrial"/>
                <a:sym typeface="Questria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05.png"/><Relationship Id="rId4" Type="http://schemas.openxmlformats.org/officeDocument/2006/relationships/image" Target="../media/image02.png"/><Relationship Id="rId5" Type="http://schemas.openxmlformats.org/officeDocument/2006/relationships/image" Target="../media/image01.png"/><Relationship Id="rId6" Type="http://schemas.openxmlformats.org/officeDocument/2006/relationships/image" Target="../media/image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07.jpg"/><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0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02.png"/><Relationship Id="rId5" Type="http://schemas.openxmlformats.org/officeDocument/2006/relationships/image" Target="../media/image01.png"/><Relationship Id="rId6" Type="http://schemas.openxmlformats.org/officeDocument/2006/relationships/image" Target="../media/image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ctrTitle"/>
          </p:nvPr>
        </p:nvSpPr>
        <p:spPr>
          <a:xfrm>
            <a:off x="1154954" y="2099733"/>
            <a:ext cx="8825700" cy="26775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Questrial"/>
              <a:buNone/>
            </a:pPr>
            <a:r>
              <a:rPr b="0" i="0" lang="en-US" sz="5400" u="none" cap="none" strike="noStrike">
                <a:solidFill>
                  <a:schemeClr val="lt2"/>
                </a:solidFill>
                <a:latin typeface="Questrial"/>
                <a:ea typeface="Questrial"/>
                <a:cs typeface="Questrial"/>
                <a:sym typeface="Questrial"/>
              </a:rPr>
              <a:t>RoboCat- Milestone 1</a:t>
            </a:r>
          </a:p>
        </p:txBody>
      </p:sp>
      <p:sp>
        <p:nvSpPr>
          <p:cNvPr id="235" name="Shape 235"/>
          <p:cNvSpPr txBox="1"/>
          <p:nvPr>
            <p:ph idx="1" type="subTitle"/>
          </p:nvPr>
        </p:nvSpPr>
        <p:spPr>
          <a:xfrm>
            <a:off x="1154954" y="4777380"/>
            <a:ext cx="8825700" cy="861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en-US" sz="1800" u="none" cap="none" strike="noStrike">
                <a:solidFill>
                  <a:srgbClr val="86D1D8"/>
                </a:solidFill>
                <a:latin typeface="Questrial"/>
                <a:ea typeface="Questrial"/>
                <a:cs typeface="Questrial"/>
                <a:sym typeface="Questrial"/>
              </a:rPr>
              <a:t>ALEX VILD, QUINTIN FETTES, ZAC</a:t>
            </a:r>
            <a:r>
              <a:rPr lang="en-US"/>
              <a:t>H</a:t>
            </a:r>
            <a:r>
              <a:rPr b="0" i="0" lang="en-US" sz="1800" u="none" cap="none" strike="noStrike">
                <a:solidFill>
                  <a:srgbClr val="86D1D8"/>
                </a:solidFill>
                <a:latin typeface="Questrial"/>
                <a:ea typeface="Questrial"/>
                <a:cs typeface="Questrial"/>
                <a:sym typeface="Questrial"/>
              </a:rPr>
              <a:t> TAYLOR, KURTIS DAVIS, SEATTLE RUZEK, LUKE SHAYS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Early Issues</a:t>
            </a:r>
          </a:p>
        </p:txBody>
      </p:sp>
      <p:sp>
        <p:nvSpPr>
          <p:cNvPr id="292" name="Shape 29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32740" lvl="0" marL="457200" rtl="0">
              <a:spcBef>
                <a:spcPts val="0"/>
              </a:spcBef>
              <a:buSzPct val="82000"/>
            </a:pPr>
            <a:r>
              <a:rPr lang="en-US" sz="2000"/>
              <a:t>The app we received wouldn’t even compile!</a:t>
            </a:r>
          </a:p>
          <a:p>
            <a:pPr indent="-322580" lvl="1" marL="914400" rtl="0">
              <a:spcBef>
                <a:spcPts val="0"/>
              </a:spcBef>
              <a:buSzPct val="82222"/>
            </a:pPr>
            <a:r>
              <a:rPr lang="en-US" sz="1800"/>
              <a:t>Time had to be spent organizing the code and debugging it to simply compile and run on a phone </a:t>
            </a:r>
          </a:p>
          <a:p>
            <a:pPr indent="-332740" lvl="0" marL="457200" rtl="0">
              <a:spcBef>
                <a:spcPts val="0"/>
              </a:spcBef>
              <a:buSzPct val="82000"/>
            </a:pPr>
            <a:r>
              <a:rPr lang="en-US" sz="2000"/>
              <a:t>Lack of documentation on the current functionality of the cat</a:t>
            </a:r>
          </a:p>
          <a:p>
            <a:pPr indent="-342900" lvl="1" marL="914400" rtl="0">
              <a:spcBef>
                <a:spcPts val="0"/>
              </a:spcBef>
              <a:buSzPct val="100000"/>
            </a:pPr>
            <a:r>
              <a:rPr lang="en-US" sz="1800"/>
              <a:t>The software components required for Android Studio and  the phone to run the app were unknown </a:t>
            </a:r>
          </a:p>
          <a:p>
            <a:pPr indent="-332740" lvl="0" marL="457200" rtl="0">
              <a:spcBef>
                <a:spcPts val="0"/>
              </a:spcBef>
              <a:buSzPct val="82000"/>
            </a:pPr>
            <a:r>
              <a:rPr lang="en-US" sz="2000"/>
              <a:t>Both the speech recognition team and the facial recognition team had planned to build on existing functionalities; we soon found these weren’t functioning correctly leading us to spend time to document the current state of RoboApp.</a:t>
            </a:r>
          </a:p>
          <a:p>
            <a:pPr indent="0" lvl="0" marL="0" marR="0" rtl="0" algn="l">
              <a:lnSpc>
                <a:spcPct val="100000"/>
              </a:lnSpc>
              <a:spcBef>
                <a:spcPts val="10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Early Issues</a:t>
            </a:r>
          </a:p>
        </p:txBody>
      </p:sp>
      <p:sp>
        <p:nvSpPr>
          <p:cNvPr id="298" name="Shape 29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32740" lvl="0" marL="457200" rtl="0">
              <a:spcBef>
                <a:spcPts val="0"/>
              </a:spcBef>
              <a:buSzPct val="82000"/>
            </a:pPr>
            <a:r>
              <a:rPr lang="en-US" sz="2000"/>
              <a:t>The cat lacks much of the functionality it was claimed to have</a:t>
            </a:r>
          </a:p>
          <a:p>
            <a:pPr indent="-322580" lvl="1" marL="914400" rtl="0">
              <a:spcBef>
                <a:spcPts val="0"/>
              </a:spcBef>
              <a:buSzPct val="82222"/>
            </a:pPr>
            <a:r>
              <a:rPr lang="en-US" sz="1800"/>
              <a:t>Speech recognition is inaccurate; it does not meet an industry standard</a:t>
            </a:r>
          </a:p>
          <a:p>
            <a:pPr indent="-322580" lvl="1" marL="914400" rtl="0">
              <a:spcBef>
                <a:spcPts val="0"/>
              </a:spcBef>
              <a:buSzPct val="82222"/>
            </a:pPr>
            <a:r>
              <a:rPr lang="en-US" sz="1800"/>
              <a:t>Color tracking does not work correctly</a:t>
            </a:r>
          </a:p>
          <a:p>
            <a:pPr indent="-312419" lvl="2" marL="1371600" rtl="0">
              <a:spcBef>
                <a:spcPts val="0"/>
              </a:spcBef>
              <a:buSzPct val="82500"/>
            </a:pPr>
            <a:r>
              <a:rPr lang="en-US" sz="1600"/>
              <a:t>Several bugs could be the source of this</a:t>
            </a:r>
          </a:p>
          <a:p>
            <a:pPr indent="-322580" lvl="1" marL="914400" rtl="0">
              <a:spcBef>
                <a:spcPts val="0"/>
              </a:spcBef>
              <a:buSzPct val="82222"/>
            </a:pPr>
            <a:r>
              <a:rPr lang="en-US" sz="1800"/>
              <a:t>There’s no way to access the menu options without voice commands (voice commands don’t work well sometimes)</a:t>
            </a:r>
          </a:p>
          <a:p>
            <a:pPr indent="-322580" lvl="1" marL="914400" rtl="0">
              <a:spcBef>
                <a:spcPts val="0"/>
              </a:spcBef>
              <a:buSzPct val="82222"/>
            </a:pPr>
            <a:r>
              <a:rPr lang="en-US" sz="1800"/>
              <a:t>We’re unsure if the cat simply not hearing commands, or if it’s not mapping these commands to the intended functions correctly</a:t>
            </a:r>
          </a:p>
          <a:p>
            <a:pPr indent="-322580" lvl="1" marL="914400" rtl="0">
              <a:spcBef>
                <a:spcPts val="0"/>
              </a:spcBef>
              <a:buSzPct val="82222"/>
            </a:pPr>
            <a:r>
              <a:rPr lang="en-US" sz="1800"/>
              <a:t>No commands are activating the servos motors of the cat</a:t>
            </a:r>
          </a:p>
          <a:p>
            <a:pPr indent="-332740" lvl="0" marL="457200" rtl="0">
              <a:spcBef>
                <a:spcPts val="0"/>
              </a:spcBef>
              <a:buSzPct val="82000"/>
            </a:pPr>
            <a:r>
              <a:rPr lang="en-US" sz="2000"/>
              <a:t>Due to these unexpected setbacks, we spent the majority of our time exploring what should have already worked and debugging inherited code.</a:t>
            </a: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154954" y="9215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New Milestone</a:t>
            </a:r>
            <a:r>
              <a:rPr lang="en-US"/>
              <a:t> 1</a:t>
            </a:r>
          </a:p>
        </p:txBody>
      </p:sp>
      <p:sp>
        <p:nvSpPr>
          <p:cNvPr id="304" name="Shape 304"/>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65760" lvl="0" marL="342900" marR="0" rtl="0" algn="l">
              <a:spcBef>
                <a:spcPts val="1000"/>
              </a:spcBef>
              <a:spcAft>
                <a:spcPts val="0"/>
              </a:spcAft>
              <a:buClr>
                <a:schemeClr val="accent1"/>
              </a:buClr>
              <a:buSzPct val="100000"/>
              <a:buFont typeface="Noto Sans Symbols"/>
              <a:buChar char="▶"/>
            </a:pPr>
            <a:r>
              <a:rPr lang="en-US"/>
              <a:t>Group</a:t>
            </a:r>
          </a:p>
          <a:p>
            <a:pPr lvl="1" marR="0" rtl="0" algn="l">
              <a:spcBef>
                <a:spcPts val="1000"/>
              </a:spcBef>
              <a:spcAft>
                <a:spcPts val="0"/>
              </a:spcAft>
              <a:buSzPct val="100000"/>
            </a:pPr>
            <a:r>
              <a:rPr lang="en-US" sz="1800"/>
              <a:t>Debug app to the point that it will compile and run on android devices</a:t>
            </a:r>
          </a:p>
          <a:p>
            <a:pPr lvl="1" marR="0" rtl="0" algn="l">
              <a:spcBef>
                <a:spcPts val="1000"/>
              </a:spcBef>
              <a:spcAft>
                <a:spcPts val="0"/>
              </a:spcAft>
              <a:buSzPct val="100000"/>
            </a:pPr>
            <a:r>
              <a:rPr lang="en-US" sz="1800"/>
              <a:t>Perform a test of the current functions of the Robocat</a:t>
            </a:r>
          </a:p>
          <a:p>
            <a:pPr lvl="1" marR="0" rtl="0" algn="l">
              <a:spcBef>
                <a:spcPts val="1000"/>
              </a:spcBef>
              <a:spcAft>
                <a:spcPts val="0"/>
              </a:spcAft>
              <a:buSzPct val="100000"/>
            </a:pPr>
            <a:r>
              <a:rPr lang="en-US" sz="1800"/>
              <a:t>Document and Organize Git repository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New Milestone 1</a:t>
            </a:r>
          </a:p>
        </p:txBody>
      </p:sp>
      <p:sp>
        <p:nvSpPr>
          <p:cNvPr id="310" name="Shape 310"/>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SzPct val="81052"/>
            </a:pPr>
            <a:r>
              <a:rPr lang="en-US" sz="1900"/>
              <a:t>Speech Recognition Team</a:t>
            </a:r>
          </a:p>
          <a:p>
            <a:pPr lvl="1" rtl="0">
              <a:spcBef>
                <a:spcPts val="0"/>
              </a:spcBef>
              <a:buSzPct val="81176"/>
            </a:pPr>
            <a:r>
              <a:rPr lang="en-US" sz="1700"/>
              <a:t>Document and test the accepted commands for the cat</a:t>
            </a:r>
          </a:p>
          <a:p>
            <a:pPr lvl="0" rtl="0">
              <a:spcBef>
                <a:spcPts val="0"/>
              </a:spcBef>
              <a:buSzPct val="81052"/>
            </a:pPr>
            <a:r>
              <a:rPr lang="en-US" sz="1900"/>
              <a:t>Facial Recognition Team</a:t>
            </a:r>
          </a:p>
          <a:p>
            <a:pPr lvl="1" rtl="0">
              <a:spcBef>
                <a:spcPts val="0"/>
              </a:spcBef>
              <a:buSzPct val="81176"/>
            </a:pPr>
            <a:r>
              <a:rPr lang="en-US" sz="1700"/>
              <a:t>Test the color tracking functionality; evaluate issues with this functionality</a:t>
            </a:r>
          </a:p>
          <a:p>
            <a:pPr lvl="0" rtl="0">
              <a:spcBef>
                <a:spcPts val="0"/>
              </a:spcBef>
              <a:buSzPct val="81052"/>
            </a:pPr>
            <a:r>
              <a:rPr lang="en-US" sz="1900"/>
              <a:t>Environmental mapping team</a:t>
            </a:r>
          </a:p>
          <a:p>
            <a:pPr lvl="1" rtl="0">
              <a:spcBef>
                <a:spcPts val="0"/>
              </a:spcBef>
              <a:buSzPct val="82222"/>
            </a:pPr>
            <a:r>
              <a:rPr lang="en-US" sz="1800"/>
              <a:t>Decided on a new hardware component to add to the RoboCat to assist in Environmental mapping - ultrasonic sensor.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New Milestone 2</a:t>
            </a:r>
          </a:p>
        </p:txBody>
      </p:sp>
      <p:sp>
        <p:nvSpPr>
          <p:cNvPr id="316" name="Shape 31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Overall improved accuracy of speech recognition</a:t>
            </a:r>
          </a:p>
          <a:p>
            <a:pPr indent="-228600" lvl="1" marL="914400" rtl="0">
              <a:spcBef>
                <a:spcPts val="0"/>
              </a:spcBef>
            </a:pPr>
            <a:r>
              <a:rPr lang="en-US"/>
              <a:t>Continuous listening, prompted by a keyword for commands</a:t>
            </a:r>
          </a:p>
          <a:p>
            <a:pPr indent="-228600" lvl="0" marL="457200" rtl="0">
              <a:spcBef>
                <a:spcPts val="0"/>
              </a:spcBef>
            </a:pPr>
            <a:r>
              <a:rPr lang="en-US"/>
              <a:t>Facial Recognition Team</a:t>
            </a:r>
          </a:p>
          <a:p>
            <a:pPr indent="-228600" lvl="1" marL="914400" rtl="0">
              <a:spcBef>
                <a:spcPts val="0"/>
              </a:spcBef>
            </a:pPr>
            <a:r>
              <a:rPr lang="en-US"/>
              <a:t>Recognize a face or faces in the environment</a:t>
            </a:r>
          </a:p>
          <a:p>
            <a:pPr indent="-228600" lvl="1" marL="914400" rtl="0">
              <a:spcBef>
                <a:spcPts val="0"/>
              </a:spcBef>
            </a:pPr>
            <a:r>
              <a:rPr lang="en-US"/>
              <a:t>Recognize a user specified color in the environment</a:t>
            </a:r>
          </a:p>
          <a:p>
            <a:pPr indent="-320040" lvl="0" marL="457200" marR="0" rtl="0" algn="l">
              <a:lnSpc>
                <a:spcPct val="100000"/>
              </a:lnSpc>
              <a:spcBef>
                <a:spcPts val="1000"/>
              </a:spcBef>
              <a:spcAft>
                <a:spcPts val="0"/>
              </a:spcAft>
              <a:buClr>
                <a:schemeClr val="accent1"/>
              </a:buClr>
              <a:buSzPct val="79999"/>
              <a:buFont typeface="Noto Sans Symbols"/>
            </a:pPr>
            <a:r>
              <a:rPr lang="en-US"/>
              <a:t>Environmental Mapping Team</a:t>
            </a:r>
          </a:p>
          <a:p>
            <a:pPr indent="-320040" lvl="1" marL="914400" marR="0" rtl="0" algn="l">
              <a:lnSpc>
                <a:spcPct val="100000"/>
              </a:lnSpc>
              <a:spcBef>
                <a:spcPts val="1000"/>
              </a:spcBef>
              <a:spcAft>
                <a:spcPts val="0"/>
              </a:spcAft>
              <a:buClr>
                <a:schemeClr val="accent1"/>
              </a:buClr>
              <a:buSzPct val="90000"/>
              <a:buFont typeface="Noto Sans Symbols"/>
            </a:pPr>
            <a:r>
              <a:rPr lang="en-US"/>
              <a:t>Establish Communication between the Arduino board, the new hardware, the servos controller, and the phone.</a:t>
            </a:r>
          </a:p>
          <a:p>
            <a:pPr indent="-320040" lvl="1" marL="914400" marR="0" rtl="0" algn="l">
              <a:lnSpc>
                <a:spcPct val="100000"/>
              </a:lnSpc>
              <a:spcBef>
                <a:spcPts val="1000"/>
              </a:spcBef>
              <a:spcAft>
                <a:spcPts val="0"/>
              </a:spcAft>
              <a:buClr>
                <a:schemeClr val="accent1"/>
              </a:buClr>
              <a:buSzPct val="90000"/>
              <a:buFont typeface="Noto Sans Symbols"/>
            </a:pPr>
            <a:r>
              <a:rPr lang="en-US"/>
              <a:t>Add a battery indicator using the GUI of RoboApp</a:t>
            </a:r>
          </a:p>
          <a:p>
            <a:pPr indent="-320040" lvl="1" marL="914400" marR="0" rtl="0" algn="l">
              <a:lnSpc>
                <a:spcPct val="100000"/>
              </a:lnSpc>
              <a:spcBef>
                <a:spcPts val="1000"/>
              </a:spcBef>
              <a:spcAft>
                <a:spcPts val="0"/>
              </a:spcAft>
              <a:buClr>
                <a:schemeClr val="accent1"/>
              </a:buClr>
              <a:buSzPct val="90000"/>
              <a:buFont typeface="Noto Sans Symbols"/>
            </a:pPr>
            <a:r>
              <a:rPr lang="en-US"/>
              <a:t>Decide a method for communication between both an Arduino Board and the servos controller (whether it can be parallel or communication between servos and phone has to run through the Arduino Board</a:t>
            </a:r>
          </a:p>
          <a:p>
            <a:pPr indent="-320040" lvl="1" marL="914400" marR="0" rtl="0" algn="l">
              <a:lnSpc>
                <a:spcPct val="100000"/>
              </a:lnSpc>
              <a:spcBef>
                <a:spcPts val="1000"/>
              </a:spcBef>
              <a:spcAft>
                <a:spcPts val="0"/>
              </a:spcAft>
              <a:buClr>
                <a:schemeClr val="accent1"/>
              </a:buClr>
              <a:buSzPct val="90000"/>
              <a:buFont typeface="Noto Sans Symbols"/>
            </a:pPr>
            <a:r>
              <a:rPr lang="en-US"/>
              <a:t>Determine how accelerometer data is logged.</a:t>
            </a:r>
            <a:br>
              <a:rPr lang="en-US"/>
            </a:b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New Milestone 3</a:t>
            </a:r>
          </a:p>
        </p:txBody>
      </p:sp>
      <p:sp>
        <p:nvSpPr>
          <p:cNvPr id="322" name="Shape 32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Accurate recognition of all existing commands; additional command will be added</a:t>
            </a:r>
          </a:p>
          <a:p>
            <a:pPr indent="-228600" lvl="1" marL="914400" rtl="0">
              <a:spcBef>
                <a:spcPts val="0"/>
              </a:spcBef>
            </a:pPr>
            <a:r>
              <a:rPr lang="en-US"/>
              <a:t>Begin implementing emotion detection based upon volume/tone of voice</a:t>
            </a:r>
          </a:p>
          <a:p>
            <a:pPr indent="-228600" lvl="0" marL="457200" rtl="0">
              <a:spcBef>
                <a:spcPts val="0"/>
              </a:spcBef>
            </a:pPr>
            <a:r>
              <a:rPr lang="en-US"/>
              <a:t>Facial Recognition Team</a:t>
            </a:r>
          </a:p>
          <a:p>
            <a:pPr indent="-228600" lvl="1" marL="914400" rtl="0">
              <a:spcBef>
                <a:spcPts val="0"/>
              </a:spcBef>
            </a:pPr>
            <a:r>
              <a:rPr lang="en-US"/>
              <a:t>The cat will be able to move its head to center a recognized face in its field of view</a:t>
            </a:r>
          </a:p>
          <a:p>
            <a:pPr indent="-228600" lvl="2" marL="1371600" rtl="0">
              <a:spcBef>
                <a:spcPts val="0"/>
              </a:spcBef>
            </a:pPr>
            <a:r>
              <a:rPr lang="en-US"/>
              <a:t>the head to center on will periodically be randomly chosen from all recognized faces</a:t>
            </a:r>
          </a:p>
          <a:p>
            <a:pPr indent="-228600" lvl="1" marL="914400" rtl="0">
              <a:spcBef>
                <a:spcPts val="0"/>
              </a:spcBef>
            </a:pPr>
            <a:r>
              <a:rPr lang="en-US"/>
              <a:t>The cat will be able to move its head to center a recognized color in its field of view</a:t>
            </a:r>
          </a:p>
          <a:p>
            <a:pPr indent="-228600" lvl="0" marL="457200" rtl="0">
              <a:spcBef>
                <a:spcPts val="0"/>
              </a:spcBef>
            </a:pPr>
            <a:r>
              <a:rPr lang="en-US"/>
              <a:t>Environmental Mapping team</a:t>
            </a:r>
          </a:p>
          <a:p>
            <a:pPr indent="-228600" lvl="1" marL="914400" rtl="0">
              <a:spcBef>
                <a:spcPts val="0"/>
              </a:spcBef>
            </a:pPr>
            <a:r>
              <a:rPr lang="en-US"/>
              <a:t>The cat will begin mapping the room based on his distance from surrounding objects</a:t>
            </a:r>
          </a:p>
          <a:p>
            <a:pPr indent="-228600" lvl="1" marL="914400" rtl="0">
              <a:spcBef>
                <a:spcPts val="0"/>
              </a:spcBef>
            </a:pPr>
            <a:r>
              <a:rPr lang="en-US"/>
              <a:t>Determine how to output the map that he has made observed.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New Milestone 4</a:t>
            </a:r>
          </a:p>
        </p:txBody>
      </p:sp>
      <p:sp>
        <p:nvSpPr>
          <p:cNvPr id="328" name="Shape 32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a:t>
            </a:r>
          </a:p>
          <a:p>
            <a:pPr indent="-228600" lvl="1" marL="914400" rtl="0">
              <a:spcBef>
                <a:spcPts val="0"/>
              </a:spcBef>
            </a:pPr>
            <a:r>
              <a:rPr lang="en-US"/>
              <a:t>Fully implement Emotion detection via sound/tone of voice</a:t>
            </a:r>
          </a:p>
          <a:p>
            <a:pPr indent="-228600" lvl="0" marL="457200" rtl="0">
              <a:spcBef>
                <a:spcPts val="0"/>
              </a:spcBef>
            </a:pPr>
            <a:r>
              <a:rPr lang="en-US"/>
              <a:t>Facial Recognition Team</a:t>
            </a:r>
          </a:p>
          <a:p>
            <a:pPr indent="-228600" lvl="1" marL="914400" rtl="0">
              <a:spcBef>
                <a:spcPts val="0"/>
              </a:spcBef>
            </a:pPr>
            <a:r>
              <a:rPr lang="en-US"/>
              <a:t>Basic emotion detection based upon the facial expression in a detected face will be implemented; at the least, the cat will recognize happiness and anger</a:t>
            </a:r>
          </a:p>
          <a:p>
            <a:pPr indent="-228600" lvl="0" marL="457200" rtl="0">
              <a:spcBef>
                <a:spcPts val="0"/>
              </a:spcBef>
            </a:pPr>
            <a:r>
              <a:rPr lang="en-US"/>
              <a:t>Environmental Mapping Team</a:t>
            </a:r>
          </a:p>
          <a:p>
            <a:pPr indent="-228600" lvl="1" marL="914400" rtl="0">
              <a:spcBef>
                <a:spcPts val="0"/>
              </a:spcBef>
            </a:pPr>
            <a:r>
              <a:rPr lang="en-US"/>
              <a:t>The cat will be able to accurately map its surroundings in an unknown environment. The cat can’t currently walk, so the testing of this will be limited.</a:t>
            </a:r>
          </a:p>
          <a:p>
            <a:pPr indent="-228600" lvl="1" marL="914400" rtl="0">
              <a:spcBef>
                <a:spcPts val="0"/>
              </a:spcBef>
            </a:pPr>
            <a:r>
              <a:rPr lang="en-US"/>
              <a:t>Log accelerometer data.</a:t>
            </a:r>
            <a:br>
              <a:rPr lang="en-US"/>
            </a:b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and Responsibilities: Milestone 1</a:t>
            </a:r>
          </a:p>
          <a:p>
            <a:pPr lvl="0" rtl="0">
              <a:spcBef>
                <a:spcPts val="0"/>
              </a:spcBef>
              <a:buNone/>
            </a:pPr>
            <a:r>
              <a:t/>
            </a:r>
            <a:endParaRPr/>
          </a:p>
        </p:txBody>
      </p:sp>
      <p:sp>
        <p:nvSpPr>
          <p:cNvPr id="334" name="Shape 334"/>
          <p:cNvSpPr txBox="1"/>
          <p:nvPr>
            <p:ph idx="1" type="body"/>
          </p:nvPr>
        </p:nvSpPr>
        <p:spPr>
          <a:xfrm>
            <a:off x="1154950" y="2603500"/>
            <a:ext cx="69564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342900" lvl="1" marL="914400" rtl="0">
              <a:spcBef>
                <a:spcPts val="0"/>
              </a:spcBef>
              <a:buSzPct val="100000"/>
            </a:pPr>
            <a:r>
              <a:rPr lang="en-US" sz="1800"/>
              <a:t>Alex: </a:t>
            </a:r>
          </a:p>
          <a:p>
            <a:pPr indent="-342900" lvl="2" marL="1371600" rtl="0">
              <a:spcBef>
                <a:spcPts val="0"/>
              </a:spcBef>
              <a:buSzPct val="100000"/>
            </a:pPr>
            <a:r>
              <a:rPr lang="en-US" sz="1800"/>
              <a:t>Debug App so that it compiled</a:t>
            </a:r>
          </a:p>
          <a:p>
            <a:pPr indent="-342900" lvl="2" marL="1371600" rtl="0">
              <a:spcBef>
                <a:spcPts val="0"/>
              </a:spcBef>
              <a:buClr>
                <a:srgbClr val="3F3F3F"/>
              </a:buClr>
              <a:buSzPct val="100000"/>
              <a:buFont typeface="Questrial"/>
            </a:pPr>
            <a:r>
              <a:rPr lang="en-US" sz="1800"/>
              <a:t>Familiarized self with code</a:t>
            </a:r>
          </a:p>
          <a:p>
            <a:pPr indent="-342900" lvl="2" marL="1371600" rtl="0">
              <a:spcBef>
                <a:spcPts val="0"/>
              </a:spcBef>
              <a:buClr>
                <a:srgbClr val="3F3F3F"/>
              </a:buClr>
              <a:buSzPct val="100000"/>
              <a:buFont typeface="Questrial"/>
            </a:pPr>
            <a:r>
              <a:rPr lang="en-US" sz="1800"/>
              <a:t>Added additional voice command</a:t>
            </a:r>
          </a:p>
          <a:p>
            <a:pPr indent="-342900" lvl="2" marL="1371600" rtl="0">
              <a:spcBef>
                <a:spcPts val="0"/>
              </a:spcBef>
              <a:buSzPct val="100000"/>
            </a:pPr>
            <a:r>
              <a:rPr lang="en-US" sz="1800"/>
              <a:t>Added documentation of vocal commands</a:t>
            </a:r>
          </a:p>
          <a:p>
            <a:pPr indent="-342900" lvl="2" marL="1371600" rtl="0">
              <a:spcBef>
                <a:spcPts val="0"/>
              </a:spcBef>
              <a:buSzPct val="100000"/>
            </a:pPr>
            <a:r>
              <a:rPr lang="en-US" sz="1800"/>
              <a:t>Developed sample applications in android studio to get familiar with process and language</a:t>
            </a:r>
          </a:p>
          <a:p>
            <a:pPr indent="-342900" lvl="1" marL="914400" rtl="0">
              <a:spcBef>
                <a:spcPts val="0"/>
              </a:spcBef>
              <a:buSzPct val="100000"/>
            </a:pPr>
            <a:r>
              <a:rPr lang="en-US" sz="1800"/>
              <a:t>Kurtis</a:t>
            </a:r>
          </a:p>
          <a:p>
            <a:pPr indent="-342900" lvl="2" marL="1371600" rtl="0">
              <a:spcBef>
                <a:spcPts val="0"/>
              </a:spcBef>
              <a:buSzPct val="100000"/>
            </a:pPr>
            <a:r>
              <a:rPr lang="en-US" sz="1800"/>
              <a:t>Debug App so that it compiled</a:t>
            </a:r>
          </a:p>
          <a:p>
            <a:pPr indent="0" lvl="0" mar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1154949" y="973675"/>
            <a:ext cx="94044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and Responsibilities: Milestone 1</a:t>
            </a:r>
          </a:p>
          <a:p>
            <a:pPr lvl="0" rtl="0">
              <a:spcBef>
                <a:spcPts val="0"/>
              </a:spcBef>
              <a:buNone/>
            </a:pPr>
            <a:r>
              <a:t/>
            </a:r>
            <a:endParaRPr/>
          </a:p>
        </p:txBody>
      </p:sp>
      <p:sp>
        <p:nvSpPr>
          <p:cNvPr id="340" name="Shape 34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 </a:t>
            </a:r>
          </a:p>
          <a:p>
            <a:pPr indent="-228600" lvl="2" marL="1371600" rtl="0">
              <a:spcBef>
                <a:spcPts val="0"/>
              </a:spcBef>
            </a:pPr>
            <a:r>
              <a:rPr lang="en-US"/>
              <a:t>Debug App so that it compiled</a:t>
            </a:r>
          </a:p>
          <a:p>
            <a:pPr indent="-228600" lvl="2" marL="1371600" rtl="0">
              <a:spcBef>
                <a:spcPts val="0"/>
              </a:spcBef>
            </a:pPr>
            <a:r>
              <a:rPr lang="en-US"/>
              <a:t>Test the color Tracking functionality; evaluate issues/bugs</a:t>
            </a:r>
          </a:p>
          <a:p>
            <a:pPr indent="-228600" lvl="2" marL="1371600" rtl="0">
              <a:spcBef>
                <a:spcPts val="0"/>
              </a:spcBef>
            </a:pPr>
            <a:r>
              <a:rPr lang="en-US"/>
              <a:t>Meeting Manager: Collect info on progress of each member, direct the setting of goals for each member</a:t>
            </a:r>
          </a:p>
          <a:p>
            <a:pPr indent="-228600" lvl="2" marL="1371600" rtl="0">
              <a:spcBef>
                <a:spcPts val="0"/>
              </a:spcBef>
            </a:pPr>
            <a:r>
              <a:rPr lang="en-US"/>
              <a:t>Reorganize Git repository. Delete junk files uploaded by last team, organize our app and documents, add documentation about the structure of the git repository (where to put code, meeting minutes, documentation, etc…)</a:t>
            </a:r>
          </a:p>
          <a:p>
            <a:pPr indent="-228600" lvl="2" marL="1371600" rtl="0">
              <a:spcBef>
                <a:spcPts val="0"/>
              </a:spcBef>
            </a:pPr>
            <a:r>
              <a:rPr lang="en-US"/>
              <a:t>Evaluate OpenCV code for facial recognition; I chose to move forward using the Android API because the openCV code does not work, so starting from scratch with an easier-to-use library will be much more efficient.</a:t>
            </a:r>
          </a:p>
          <a:p>
            <a:pPr indent="0" lvl="0" mar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1154949" y="973675"/>
            <a:ext cx="9422100" cy="7071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US"/>
              <a:t>Individual Contributions and Responsibilities: Milestone 1</a:t>
            </a:r>
          </a:p>
          <a:p>
            <a:pPr lvl="0" rtl="0">
              <a:spcBef>
                <a:spcPts val="0"/>
              </a:spcBef>
              <a:buNone/>
            </a:pPr>
            <a:r>
              <a:t/>
            </a:r>
            <a:endParaRPr/>
          </a:p>
        </p:txBody>
      </p:sp>
      <p:sp>
        <p:nvSpPr>
          <p:cNvPr id="346" name="Shape 34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Lukas</a:t>
            </a:r>
          </a:p>
          <a:p>
            <a:pPr indent="-228600" lvl="2" marL="1371600" rtl="0">
              <a:spcBef>
                <a:spcPts val="0"/>
              </a:spcBef>
            </a:pPr>
            <a:r>
              <a:rPr lang="en-US"/>
              <a:t>Debug App so that it compiled</a:t>
            </a:r>
          </a:p>
          <a:p>
            <a:pPr indent="-228600" lvl="2" marL="1371600" rtl="0">
              <a:spcBef>
                <a:spcPts val="0"/>
              </a:spcBef>
            </a:pPr>
            <a:r>
              <a:rPr lang="en-US"/>
              <a:t>Test the color Tracking functionality; evaluate issues/bugs</a:t>
            </a:r>
          </a:p>
          <a:p>
            <a:pPr indent="-228600" lvl="2" marL="1371600" rtl="0">
              <a:spcBef>
                <a:spcPts val="0"/>
              </a:spcBef>
            </a:pPr>
            <a:r>
              <a:rPr lang="en-US"/>
              <a:t>Determine whether or not it would be viable to move existing openCV color tracking to an android-based API</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System Architecture</a:t>
            </a:r>
          </a:p>
        </p:txBody>
      </p:sp>
      <p:sp>
        <p:nvSpPr>
          <p:cNvPr id="241" name="Shape 241"/>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RoboApp is written using AndroidSDK</a:t>
            </a:r>
          </a:p>
          <a:p>
            <a:pPr indent="-403860" lvl="0" marL="342900" marR="0" rtl="0" algn="l">
              <a:spcBef>
                <a:spcPts val="1000"/>
              </a:spcBef>
              <a:spcAft>
                <a:spcPts val="0"/>
              </a:spcAft>
              <a:buClr>
                <a:schemeClr val="accent1"/>
              </a:buClr>
              <a:buSzPct val="100000"/>
              <a:buFont typeface="Noto Sans Symbols"/>
              <a:buChar char="▶"/>
            </a:pPr>
            <a:r>
              <a:rPr b="0" i="0" lang="en-US" sz="2400" u="none" cap="none" strike="noStrike">
                <a:solidFill>
                  <a:srgbClr val="3F3F3F"/>
                </a:solidFill>
                <a:latin typeface="Questrial"/>
                <a:ea typeface="Questrial"/>
                <a:cs typeface="Questrial"/>
                <a:sym typeface="Questrial"/>
              </a:rPr>
              <a:t>The code within the project is written in Java and Matlab. We will mainly be using the Java code.</a:t>
            </a:r>
          </a:p>
          <a:p>
            <a:pPr indent="-403860" lvl="0" marL="342900" marR="0" rtl="0" algn="l">
              <a:spcBef>
                <a:spcPts val="1000"/>
              </a:spcBef>
              <a:spcAft>
                <a:spcPts val="0"/>
              </a:spcAft>
              <a:buClr>
                <a:schemeClr val="accent1"/>
              </a:buClr>
              <a:buSzPct val="100000"/>
              <a:buFont typeface="Noto Sans Symbols"/>
              <a:buChar char="▶"/>
            </a:pPr>
            <a:r>
              <a:rPr lang="en-US" sz="2400"/>
              <a:t>The app is deployed to the phone, then the phone, with the app running is connected via usb to the cat and mounted on the cat to serve as its “head.”</a:t>
            </a:r>
          </a:p>
          <a:p>
            <a:pPr indent="0" lvl="0" marL="0" marR="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154949" y="988775"/>
            <a:ext cx="10255200" cy="707100"/>
          </a:xfrm>
          <a:prstGeom prst="rect">
            <a:avLst/>
          </a:prstGeom>
        </p:spPr>
        <p:txBody>
          <a:bodyPr anchorCtr="0" anchor="ctr" bIns="91425" lIns="91425" rIns="91425" tIns="91425">
            <a:noAutofit/>
          </a:bodyPr>
          <a:lstStyle/>
          <a:p>
            <a:pPr lvl="0">
              <a:spcBef>
                <a:spcPts val="0"/>
              </a:spcBef>
              <a:buClr>
                <a:schemeClr val="dk1"/>
              </a:buClr>
              <a:buSzPct val="30555"/>
              <a:buFont typeface="Arial"/>
              <a:buNone/>
            </a:pPr>
            <a:r>
              <a:rPr lang="en-US"/>
              <a:t>Individual Contributions and Responsibilities: Milestone 1</a:t>
            </a:r>
          </a:p>
          <a:p>
            <a:pPr lvl="0" rtl="0">
              <a:spcBef>
                <a:spcPts val="0"/>
              </a:spcBef>
              <a:buNone/>
            </a:pPr>
            <a:r>
              <a:t/>
            </a:r>
            <a:endParaRPr/>
          </a:p>
        </p:txBody>
      </p:sp>
      <p:sp>
        <p:nvSpPr>
          <p:cNvPr id="352" name="Shape 35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Environmental Mapping Team: </a:t>
            </a:r>
          </a:p>
          <a:p>
            <a:pPr indent="-228600" lvl="1" marL="914400" rtl="0">
              <a:spcBef>
                <a:spcPts val="0"/>
              </a:spcBef>
            </a:pPr>
            <a:r>
              <a:rPr lang="en-US"/>
              <a:t>Seattle: </a:t>
            </a:r>
          </a:p>
          <a:p>
            <a:pPr indent="-228600" lvl="2" marL="1371600" rtl="0">
              <a:spcBef>
                <a:spcPts val="0"/>
              </a:spcBef>
            </a:pPr>
            <a:r>
              <a:rPr lang="en-US"/>
              <a:t>Debug App so that it compiled</a:t>
            </a:r>
          </a:p>
          <a:p>
            <a:pPr indent="-228600" lvl="2" marL="1371600" rtl="0">
              <a:spcBef>
                <a:spcPts val="0"/>
              </a:spcBef>
            </a:pPr>
            <a:r>
              <a:rPr lang="en-US"/>
              <a:t>Research potential hardware devices to add for environment mapping</a:t>
            </a:r>
          </a:p>
          <a:p>
            <a:pPr indent="-228600" lvl="2" marL="1371600" rtl="0">
              <a:spcBef>
                <a:spcPts val="0"/>
              </a:spcBef>
            </a:pPr>
            <a:r>
              <a:rPr lang="en-US"/>
              <a:t>Determine method of communication between the Arduino board and the Servo controllers and the phone. </a:t>
            </a:r>
          </a:p>
          <a:p>
            <a:pPr indent="-228600" lvl="2" marL="1371600" rtl="0">
              <a:spcBef>
                <a:spcPts val="0"/>
              </a:spcBef>
            </a:pPr>
            <a:r>
              <a:rPr lang="en-US"/>
              <a:t>Learn the purpose of the  hardware components and how they interconnect in order to  determine the best method of communication between them (Miguel isn’t sure of the communication right now). </a:t>
            </a:r>
          </a:p>
          <a:p>
            <a:pPr indent="-228600" lvl="1" marL="914400" rtl="0">
              <a:spcBef>
                <a:spcPts val="0"/>
              </a:spcBef>
            </a:pPr>
            <a:r>
              <a:rPr lang="en-US"/>
              <a:t>Zach</a:t>
            </a:r>
          </a:p>
          <a:p>
            <a:pPr indent="-228600" lvl="2" marL="1371600" rtl="0">
              <a:spcBef>
                <a:spcPts val="0"/>
              </a:spcBef>
            </a:pPr>
            <a:r>
              <a:rPr lang="en-US"/>
              <a:t>Debug App so that it compiled</a:t>
            </a:r>
          </a:p>
          <a:p>
            <a:pPr indent="-228600" lvl="2" marL="1371600" rtl="0">
              <a:spcBef>
                <a:spcPts val="0"/>
              </a:spcBef>
            </a:pPr>
            <a:r>
              <a:rPr lang="en-US"/>
              <a:t>Research the pros and cons of potential hardware devices to add to Robocat for environmental mapping</a:t>
            </a:r>
          </a:p>
          <a:p>
            <a:pPr indent="-228600" lvl="2" marL="1371600" rtl="0">
              <a:spcBef>
                <a:spcPts val="0"/>
              </a:spcBef>
            </a:pPr>
            <a:r>
              <a:rPr lang="en-US"/>
              <a:t>Decide which hardware best suits the project based on previous research</a:t>
            </a: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2</a:t>
            </a:r>
          </a:p>
        </p:txBody>
      </p:sp>
      <p:sp>
        <p:nvSpPr>
          <p:cNvPr id="358" name="Shape 35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Speech Recognition Team: </a:t>
            </a:r>
          </a:p>
          <a:p>
            <a:pPr indent="-228600" lvl="1" marL="914400" rtl="0">
              <a:spcBef>
                <a:spcPts val="0"/>
              </a:spcBef>
            </a:pPr>
            <a:r>
              <a:rPr lang="en-US"/>
              <a:t>Alex: </a:t>
            </a:r>
          </a:p>
          <a:p>
            <a:pPr indent="-228600" lvl="2" marL="1371600" rtl="0">
              <a:spcBef>
                <a:spcPts val="0"/>
              </a:spcBef>
            </a:pPr>
            <a:r>
              <a:rPr lang="en-US"/>
              <a:t>Add a way to access the menu via touch commands instead of only speech command</a:t>
            </a:r>
          </a:p>
          <a:p>
            <a:pPr indent="-228600" lvl="2" marL="1371600" rtl="0">
              <a:spcBef>
                <a:spcPts val="0"/>
              </a:spcBef>
            </a:pPr>
            <a:r>
              <a:rPr lang="en-US"/>
              <a:t>improve the accuracy of voice recognition</a:t>
            </a:r>
          </a:p>
          <a:p>
            <a:pPr indent="-228600" lvl="2" marL="1371600" rtl="0">
              <a:spcBef>
                <a:spcPts val="0"/>
              </a:spcBef>
            </a:pPr>
            <a:r>
              <a:rPr lang="en-US"/>
              <a:t>debug mapping of voice commands to actions</a:t>
            </a:r>
          </a:p>
          <a:p>
            <a:pPr indent="-228600" lvl="1" marL="914400" rtl="0">
              <a:spcBef>
                <a:spcPts val="0"/>
              </a:spcBef>
            </a:pPr>
            <a:r>
              <a:rPr lang="en-US"/>
              <a:t>Kurtis</a:t>
            </a:r>
          </a:p>
          <a:p>
            <a:pPr indent="-228600" lvl="2" marL="1371600" rtl="0">
              <a:spcBef>
                <a:spcPts val="0"/>
              </a:spcBef>
            </a:pPr>
            <a:r>
              <a:rPr lang="en-US"/>
              <a:t>Add developer option to display the text version of speech commands, so that the user can see what the cat heard</a:t>
            </a:r>
          </a:p>
          <a:p>
            <a:pPr indent="-228600" lvl="2" marL="1371600" rtl="0">
              <a:spcBef>
                <a:spcPts val="0"/>
              </a:spcBef>
            </a:pPr>
            <a:r>
              <a:rPr lang="en-US"/>
              <a:t>implement continuous voice recognition</a:t>
            </a:r>
          </a:p>
          <a:p>
            <a:pPr indent="-228600" lvl="2" marL="1371600" rtl="0">
              <a:spcBef>
                <a:spcPts val="0"/>
              </a:spcBef>
            </a:pPr>
            <a:r>
              <a:rPr lang="en-US"/>
              <a:t>debug mapping of voice command to actions</a:t>
            </a:r>
          </a:p>
          <a:p>
            <a:pPr lvl="0" rt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2</a:t>
            </a:r>
          </a:p>
        </p:txBody>
      </p:sp>
      <p:sp>
        <p:nvSpPr>
          <p:cNvPr id="364" name="Shape 36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Facial Recognition Team: </a:t>
            </a:r>
          </a:p>
          <a:p>
            <a:pPr indent="-228600" lvl="1" marL="914400" rtl="0">
              <a:spcBef>
                <a:spcPts val="0"/>
              </a:spcBef>
            </a:pPr>
            <a:r>
              <a:rPr lang="en-US"/>
              <a:t>Quintin</a:t>
            </a:r>
          </a:p>
          <a:p>
            <a:pPr indent="-228600" lvl="2" marL="1371600" rtl="0">
              <a:spcBef>
                <a:spcPts val="0"/>
              </a:spcBef>
            </a:pPr>
            <a:r>
              <a:rPr lang="en-US"/>
              <a:t>Implement a facial recognition system. Cat will be able to recognize faces in its field of view</a:t>
            </a:r>
          </a:p>
          <a:p>
            <a:pPr indent="-228600" lvl="2" marL="1371600" rtl="0">
              <a:spcBef>
                <a:spcPts val="0"/>
              </a:spcBef>
            </a:pPr>
            <a:r>
              <a:rPr lang="en-US"/>
              <a:t>no head motion in this step</a:t>
            </a:r>
          </a:p>
          <a:p>
            <a:pPr indent="-228600" lvl="1" marL="914400" rtl="0">
              <a:spcBef>
                <a:spcPts val="0"/>
              </a:spcBef>
            </a:pPr>
            <a:r>
              <a:rPr lang="en-US"/>
              <a:t>Lukas</a:t>
            </a:r>
          </a:p>
          <a:p>
            <a:pPr indent="-228600" lvl="2" marL="1371600" rtl="0">
              <a:spcBef>
                <a:spcPts val="0"/>
              </a:spcBef>
            </a:pPr>
            <a:r>
              <a:rPr lang="en-US"/>
              <a:t>Implement a color recognition system. Cat will be able to identify a user specified color in its field of view. No head motion in this step</a:t>
            </a: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Individual Responsibilities: Milestone 2</a:t>
            </a:r>
          </a:p>
        </p:txBody>
      </p:sp>
      <p:sp>
        <p:nvSpPr>
          <p:cNvPr id="370" name="Shape 37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Environmental Mapping Team </a:t>
            </a:r>
          </a:p>
          <a:p>
            <a:pPr indent="-228600" lvl="1" marL="914400" rtl="0">
              <a:spcBef>
                <a:spcPts val="0"/>
              </a:spcBef>
            </a:pPr>
            <a:r>
              <a:rPr lang="en-US"/>
              <a:t>Seattle</a:t>
            </a:r>
          </a:p>
          <a:p>
            <a:pPr indent="-317500" lvl="2" marL="1371600" rtl="0">
              <a:spcBef>
                <a:spcPts val="0"/>
              </a:spcBef>
              <a:buSzPct val="100000"/>
            </a:pPr>
            <a:r>
              <a:rPr lang="en-US"/>
              <a:t>Establish Communication between the Arduino board, the new hardware, the servos controller, and the phone.</a:t>
            </a:r>
          </a:p>
          <a:p>
            <a:pPr indent="-317500" lvl="2" marL="1371600" rtl="0">
              <a:spcBef>
                <a:spcPts val="0"/>
              </a:spcBef>
              <a:buSzPct val="100000"/>
            </a:pPr>
            <a:r>
              <a:rPr lang="en-US"/>
              <a:t>Log accelerometer data</a:t>
            </a:r>
          </a:p>
          <a:p>
            <a:pPr indent="-294639" lvl="2" marL="1371600" rtl="0">
              <a:spcBef>
                <a:spcPts val="0"/>
              </a:spcBef>
              <a:buSzPct val="74285"/>
            </a:pPr>
            <a:r>
              <a:rPr lang="en-US"/>
              <a:t>Devise method of communication between RoboApp and the Arduino</a:t>
            </a:r>
            <a:br>
              <a:rPr lang="en-US" sz="1600"/>
            </a:br>
          </a:p>
          <a:p>
            <a:pPr indent="-228600" lvl="1" marL="914400" rtl="0">
              <a:spcBef>
                <a:spcPts val="0"/>
              </a:spcBef>
            </a:pPr>
            <a:r>
              <a:rPr lang="en-US"/>
              <a:t>Zach</a:t>
            </a:r>
          </a:p>
          <a:p>
            <a:pPr indent="-228600" lvl="2" marL="1371600" rtl="0">
              <a:spcBef>
                <a:spcPts val="0"/>
              </a:spcBef>
            </a:pPr>
            <a:r>
              <a:rPr lang="en-US"/>
              <a:t>Establish communication between RoboApp and the Arduino</a:t>
            </a:r>
          </a:p>
          <a:p>
            <a:pPr indent="-228600" lvl="2" marL="1371600" rtl="0">
              <a:spcBef>
                <a:spcPts val="0"/>
              </a:spcBef>
            </a:pPr>
            <a:r>
              <a:rPr lang="en-US"/>
              <a:t>Add a battery indicator using the GUI of RoboApp</a:t>
            </a:r>
          </a:p>
          <a:p>
            <a:pPr indent="0" lvl="0" marL="0" rtl="0">
              <a:spcBef>
                <a:spcPts val="0"/>
              </a:spcBef>
              <a:buNone/>
            </a:pPr>
            <a:r>
              <a:t/>
            </a:r>
            <a:endParaRPr/>
          </a:p>
          <a:p>
            <a:pPr lvl="0" rt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Our new MVP</a:t>
            </a:r>
          </a:p>
        </p:txBody>
      </p:sp>
      <p:sp>
        <p:nvSpPr>
          <p:cNvPr id="376" name="Shape 376"/>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42900" lvl="0" marL="457200" marR="0" rtl="0" algn="l">
              <a:spcBef>
                <a:spcPts val="0"/>
              </a:spcBef>
              <a:spcAft>
                <a:spcPts val="0"/>
              </a:spcAft>
              <a:buClr>
                <a:srgbClr val="3F3F3F"/>
              </a:buClr>
              <a:buSzPct val="100000"/>
              <a:buFont typeface="Questrial"/>
            </a:pPr>
            <a:r>
              <a:rPr lang="en-US"/>
              <a:t>Our MVP did not change! Our current goals still go far beyond the MVP</a:t>
            </a:r>
          </a:p>
          <a:p>
            <a:pPr indent="-228600" lvl="0" marL="457200" marR="0" rtl="0" algn="l">
              <a:spcBef>
                <a:spcPts val="0"/>
              </a:spcBef>
              <a:spcAft>
                <a:spcPts val="0"/>
              </a:spcAft>
            </a:pPr>
            <a:r>
              <a:rPr lang="en-US"/>
              <a:t>Requirements</a:t>
            </a:r>
          </a:p>
          <a:p>
            <a:pPr indent="-228600" lvl="1" marL="914400" marR="0" rtl="0" algn="l">
              <a:spcBef>
                <a:spcPts val="0"/>
              </a:spcBef>
              <a:spcAft>
                <a:spcPts val="0"/>
              </a:spcAft>
            </a:pPr>
            <a:r>
              <a:rPr lang="en-US"/>
              <a:t>Continuous Voice Recognition for existing commands</a:t>
            </a:r>
          </a:p>
          <a:p>
            <a:pPr indent="-228600" lvl="1" marL="914400" marR="0" rtl="0" algn="l">
              <a:spcBef>
                <a:spcPts val="0"/>
              </a:spcBef>
              <a:spcAft>
                <a:spcPts val="0"/>
              </a:spcAft>
            </a:pPr>
            <a:r>
              <a:rPr lang="en-US"/>
              <a:t>Color Tracking ability</a:t>
            </a:r>
          </a:p>
          <a:p>
            <a:pPr indent="-228600" lvl="1" marL="914400" marR="0" rtl="0" algn="l">
              <a:spcBef>
                <a:spcPts val="0"/>
              </a:spcBef>
              <a:spcAft>
                <a:spcPts val="0"/>
              </a:spcAft>
            </a:pPr>
            <a:r>
              <a:rPr lang="en-US"/>
              <a:t>Face Tracking ability</a:t>
            </a:r>
          </a:p>
          <a:p>
            <a:pPr indent="-228600" lvl="1" marL="914400" marR="0" rtl="0" algn="l">
              <a:spcBef>
                <a:spcPts val="0"/>
              </a:spcBef>
              <a:spcAft>
                <a:spcPts val="0"/>
              </a:spcAft>
            </a:pPr>
            <a:r>
              <a:rPr lang="en-US"/>
              <a:t>Environmental mapping: functioning sensor and mapping. The cat can’t walk, so functionality will be slightly limited</a:t>
            </a:r>
          </a:p>
          <a:p>
            <a:pPr indent="-228600" lvl="1" marL="914400" marR="0" rtl="0" algn="l">
              <a:spcBef>
                <a:spcPts val="0"/>
              </a:spcBef>
              <a:spcAft>
                <a:spcPts val="0"/>
              </a:spcAft>
            </a:pPr>
            <a:r>
              <a:rPr lang="en-US"/>
              <a:t>Log accelerometer data</a:t>
            </a:r>
          </a:p>
          <a:p>
            <a:pPr indent="-228600" lvl="1" marL="914400" marR="0" rtl="0" algn="l">
              <a:spcBef>
                <a:spcPts val="0"/>
              </a:spcBef>
              <a:spcAft>
                <a:spcPts val="0"/>
              </a:spcAft>
            </a:pPr>
            <a:r>
              <a:rPr lang="en-US"/>
              <a:t>Add Battery indicator</a:t>
            </a:r>
          </a:p>
          <a:p>
            <a:pPr indent="-228600" lvl="1" marL="914400" rtl="0">
              <a:spcBef>
                <a:spcPts val="0"/>
              </a:spcBef>
            </a:pPr>
            <a:r>
              <a:rPr lang="en-US" sz="1800"/>
              <a:t>We will deliver an application that is far more manageable and sustainable than what was given to us and former groups before us, with clean and descriptive documentation and code.</a:t>
            </a:r>
          </a:p>
          <a:p>
            <a:pPr indent="-228600" lvl="0" marL="457200" marR="0" rtl="0" algn="l">
              <a:spcBef>
                <a:spcPts val="0"/>
              </a:spcBef>
              <a:spcAft>
                <a:spcPts val="0"/>
              </a:spcAft>
            </a:pPr>
            <a:r>
              <a:rPr lang="en-US"/>
              <a:t>We will meet and exceed these goals according to our schedule!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Meetings</a:t>
            </a:r>
          </a:p>
        </p:txBody>
      </p:sp>
      <p:sp>
        <p:nvSpPr>
          <p:cNvPr id="382" name="Shape 382"/>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None/>
            </a:pPr>
            <a:r>
              <a:rPr lang="en-US"/>
              <a:t>See submitted zip file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Meetings</a:t>
            </a:r>
          </a:p>
        </p:txBody>
      </p:sp>
      <p:sp>
        <p:nvSpPr>
          <p:cNvPr id="388" name="Shape 388"/>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79999"/>
              <a:buFont typeface="Noto Sans Symbols"/>
              <a:buNone/>
            </a:pPr>
            <a:r>
              <a:t/>
            </a:r>
            <a:endParaRPr b="0" i="0" sz="1800" u="none" cap="none" strike="noStrike">
              <a:solidFill>
                <a:srgbClr val="3F3F3F"/>
              </a:solidFill>
              <a:latin typeface="Questrial"/>
              <a:ea typeface="Questrial"/>
              <a:cs typeface="Questrial"/>
              <a:sym typeface="Questrial"/>
            </a:endParaRPr>
          </a:p>
        </p:txBody>
      </p:sp>
      <p:pic>
        <p:nvPicPr>
          <p:cNvPr descr="m1-1.png" id="389" name="Shape 389"/>
          <p:cNvPicPr preferRelativeResize="0"/>
          <p:nvPr/>
        </p:nvPicPr>
        <p:blipFill>
          <a:blip r:embed="rId3">
            <a:alphaModFix/>
          </a:blip>
          <a:stretch>
            <a:fillRect/>
          </a:stretch>
        </p:blipFill>
        <p:spPr>
          <a:xfrm>
            <a:off x="226325" y="2107424"/>
            <a:ext cx="4235049" cy="3567499"/>
          </a:xfrm>
          <a:prstGeom prst="rect">
            <a:avLst/>
          </a:prstGeom>
          <a:noFill/>
          <a:ln>
            <a:noFill/>
          </a:ln>
        </p:spPr>
      </p:pic>
      <p:pic>
        <p:nvPicPr>
          <p:cNvPr descr="m1-2-1.png" id="390" name="Shape 390"/>
          <p:cNvPicPr preferRelativeResize="0"/>
          <p:nvPr/>
        </p:nvPicPr>
        <p:blipFill>
          <a:blip r:embed="rId4">
            <a:alphaModFix/>
          </a:blip>
          <a:stretch>
            <a:fillRect/>
          </a:stretch>
        </p:blipFill>
        <p:spPr>
          <a:xfrm>
            <a:off x="3979062" y="1784250"/>
            <a:ext cx="4013175" cy="4973625"/>
          </a:xfrm>
          <a:prstGeom prst="rect">
            <a:avLst/>
          </a:prstGeom>
          <a:noFill/>
          <a:ln>
            <a:noFill/>
          </a:ln>
        </p:spPr>
      </p:pic>
      <p:pic>
        <p:nvPicPr>
          <p:cNvPr descr="m1-2-2.png" id="391" name="Shape 391"/>
          <p:cNvPicPr preferRelativeResize="0"/>
          <p:nvPr/>
        </p:nvPicPr>
        <p:blipFill>
          <a:blip r:embed="rId5">
            <a:alphaModFix/>
          </a:blip>
          <a:stretch>
            <a:fillRect/>
          </a:stretch>
        </p:blipFill>
        <p:spPr>
          <a:xfrm>
            <a:off x="7702425" y="2107412"/>
            <a:ext cx="4013174" cy="37054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1154954" y="973669"/>
            <a:ext cx="8825700" cy="707100"/>
          </a:xfrm>
          <a:prstGeom prst="rect">
            <a:avLst/>
          </a:prstGeom>
        </p:spPr>
        <p:txBody>
          <a:bodyPr anchorCtr="0" anchor="ctr" bIns="91425" lIns="91425" rIns="91425" tIns="91425">
            <a:noAutofit/>
          </a:bodyPr>
          <a:lstStyle/>
          <a:p>
            <a:pPr lvl="0">
              <a:spcBef>
                <a:spcPts val="0"/>
              </a:spcBef>
              <a:buNone/>
            </a:pPr>
            <a:r>
              <a:rPr lang="en-US"/>
              <a:t>Git Log</a:t>
            </a:r>
          </a:p>
        </p:txBody>
      </p:sp>
      <p:sp>
        <p:nvSpPr>
          <p:cNvPr id="397" name="Shape 397"/>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a:spcBef>
                <a:spcPts val="0"/>
              </a:spcBef>
              <a:buNone/>
            </a:pPr>
            <a:r>
              <a:rPr lang="en-US"/>
              <a:t>See attached submitted commit documents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1154949" y="973676"/>
            <a:ext cx="8923800" cy="885000"/>
          </a:xfrm>
          <a:prstGeom prst="rect">
            <a:avLst/>
          </a:prstGeom>
        </p:spPr>
        <p:txBody>
          <a:bodyPr anchorCtr="0" anchor="ctr" bIns="91425" lIns="91425" rIns="91425" tIns="91425">
            <a:noAutofit/>
          </a:bodyPr>
          <a:lstStyle/>
          <a:p>
            <a:pPr lvl="0" rtl="0">
              <a:spcBef>
                <a:spcPts val="0"/>
              </a:spcBef>
              <a:buNone/>
            </a:pPr>
            <a:r>
              <a:rPr lang="en-US"/>
              <a:t>RoboCat Project</a:t>
            </a:r>
          </a:p>
        </p:txBody>
      </p:sp>
      <p:sp>
        <p:nvSpPr>
          <p:cNvPr id="403" name="Shape 403"/>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404" name="Shape 404"/>
          <p:cNvPicPr preferRelativeResize="0"/>
          <p:nvPr/>
        </p:nvPicPr>
        <p:blipFill>
          <a:blip r:embed="rId3">
            <a:alphaModFix/>
          </a:blip>
          <a:stretch>
            <a:fillRect/>
          </a:stretch>
        </p:blipFill>
        <p:spPr>
          <a:xfrm>
            <a:off x="3281800" y="2787700"/>
            <a:ext cx="4572000" cy="304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lang="en-US"/>
              <a:t>The app</a:t>
            </a:r>
          </a:p>
        </p:txBody>
      </p:sp>
      <p:pic>
        <p:nvPicPr>
          <p:cNvPr id="410" name="Shape 410"/>
          <p:cNvPicPr preferRelativeResize="0"/>
          <p:nvPr>
            <p:ph idx="1" type="body"/>
          </p:nvPr>
        </p:nvPicPr>
        <p:blipFill rotWithShape="1">
          <a:blip r:embed="rId3">
            <a:alphaModFix/>
          </a:blip>
          <a:srcRect b="0" l="0" r="0" t="0"/>
          <a:stretch/>
        </p:blipFill>
        <p:spPr>
          <a:xfrm>
            <a:off x="1012066" y="2117550"/>
            <a:ext cx="2166600" cy="38520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411" name="Shape 411"/>
          <p:cNvPicPr preferRelativeResize="0"/>
          <p:nvPr/>
        </p:nvPicPr>
        <p:blipFill rotWithShape="1">
          <a:blip r:embed="rId4">
            <a:alphaModFix/>
          </a:blip>
          <a:srcRect b="0" l="0" r="0" t="0"/>
          <a:stretch/>
        </p:blipFill>
        <p:spPr>
          <a:xfrm>
            <a:off x="3718387" y="2117550"/>
            <a:ext cx="2166600" cy="38520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412" name="Shape 412"/>
          <p:cNvPicPr preferRelativeResize="0"/>
          <p:nvPr/>
        </p:nvPicPr>
        <p:blipFill rotWithShape="1">
          <a:blip r:embed="rId5">
            <a:alphaModFix/>
          </a:blip>
          <a:srcRect b="0" l="0" r="0" t="0"/>
          <a:stretch/>
        </p:blipFill>
        <p:spPr>
          <a:xfrm>
            <a:off x="6424710" y="2117549"/>
            <a:ext cx="2169000" cy="38559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413" name="Shape 413"/>
          <p:cNvPicPr preferRelativeResize="0"/>
          <p:nvPr/>
        </p:nvPicPr>
        <p:blipFill rotWithShape="1">
          <a:blip r:embed="rId6">
            <a:alphaModFix/>
          </a:blip>
          <a:srcRect b="0" l="0" r="0" t="0"/>
          <a:stretch/>
        </p:blipFill>
        <p:spPr>
          <a:xfrm rot="5400000">
            <a:off x="8290687" y="2960249"/>
            <a:ext cx="3852000" cy="21666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Release Process</a:t>
            </a:r>
          </a:p>
        </p:txBody>
      </p:sp>
      <p:sp>
        <p:nvSpPr>
          <p:cNvPr id="247" name="Shape 247"/>
          <p:cNvSpPr txBox="1"/>
          <p:nvPr>
            <p:ph idx="1" type="body"/>
          </p:nvPr>
        </p:nvSpPr>
        <p:spPr>
          <a:xfrm>
            <a:off x="1154954" y="2603500"/>
            <a:ext cx="8825700" cy="3416400"/>
          </a:xfrm>
          <a:prstGeom prst="rect">
            <a:avLst/>
          </a:prstGeom>
          <a:noFill/>
          <a:ln>
            <a:noFill/>
          </a:ln>
        </p:spPr>
        <p:txBody>
          <a:bodyPr anchorCtr="0" anchor="t" bIns="45700" lIns="91425" rIns="91425" tIns="45700">
            <a:noAutofit/>
          </a:bodyPr>
          <a:lstStyle/>
          <a:p>
            <a:pPr indent="-403860" lvl="0" marL="342900" marR="0" rtl="0" algn="l">
              <a:spcBef>
                <a:spcPts val="0"/>
              </a:spcBef>
              <a:spcAft>
                <a:spcPts val="0"/>
              </a:spcAft>
              <a:buClr>
                <a:schemeClr val="accent1"/>
              </a:buClr>
              <a:buSzPct val="100000"/>
              <a:buFont typeface="Noto Sans Symbols"/>
              <a:buChar char="▶"/>
            </a:pPr>
            <a:r>
              <a:rPr lang="en-US" sz="2400"/>
              <a:t>From beginning to end:</a:t>
            </a:r>
          </a:p>
          <a:p>
            <a:pPr lvl="1" marR="0" rtl="0" algn="l">
              <a:spcBef>
                <a:spcPts val="0"/>
              </a:spcBef>
              <a:spcAft>
                <a:spcPts val="0"/>
              </a:spcAft>
              <a:buSzPct val="100000"/>
            </a:pPr>
            <a:r>
              <a:rPr lang="en-US" sz="2400"/>
              <a:t>A developer will clone a branch of the repo</a:t>
            </a:r>
          </a:p>
          <a:p>
            <a:pPr lvl="1" marR="0" rtl="0" algn="l">
              <a:spcBef>
                <a:spcPts val="0"/>
              </a:spcBef>
              <a:spcAft>
                <a:spcPts val="0"/>
              </a:spcAft>
              <a:buSzPct val="100000"/>
            </a:pPr>
            <a:r>
              <a:rPr lang="en-US" sz="2400"/>
              <a:t>Make improvements to the functionality of the cat</a:t>
            </a:r>
          </a:p>
          <a:p>
            <a:pPr lvl="1" marR="0" rtl="0" algn="l">
              <a:spcBef>
                <a:spcPts val="0"/>
              </a:spcBef>
              <a:spcAft>
                <a:spcPts val="0"/>
              </a:spcAft>
              <a:buSzPct val="100000"/>
            </a:pPr>
            <a:r>
              <a:rPr lang="en-US" sz="2400"/>
              <a:t>Test branch code on the RoboCat</a:t>
            </a:r>
          </a:p>
          <a:p>
            <a:pPr lvl="1" marR="0" rtl="0" algn="l">
              <a:spcBef>
                <a:spcPts val="0"/>
              </a:spcBef>
              <a:spcAft>
                <a:spcPts val="0"/>
              </a:spcAft>
              <a:buSzPct val="100000"/>
            </a:pPr>
            <a:r>
              <a:rPr lang="en-US" sz="2400"/>
              <a:t>Merge branch with master upon successful test</a:t>
            </a:r>
          </a:p>
          <a:p>
            <a:pPr indent="-403860" lvl="0" marL="342900" marR="0" rtl="0" algn="l">
              <a:spcBef>
                <a:spcPts val="1000"/>
              </a:spcBef>
              <a:spcAft>
                <a:spcPts val="0"/>
              </a:spcAft>
              <a:buClr>
                <a:schemeClr val="accent1"/>
              </a:buClr>
              <a:buSzPct val="100000"/>
              <a:buFont typeface="Noto Sans Symbols"/>
              <a:buChar char="▶"/>
            </a:pPr>
            <a:r>
              <a:rPr lang="en-US" sz="2400"/>
              <a:t>Upon completion of these steps, we’ll have a working app which can be deployed to android apps via Android Studio</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The RoboCat</a:t>
            </a:r>
          </a:p>
        </p:txBody>
      </p:sp>
      <p:sp>
        <p:nvSpPr>
          <p:cNvPr id="419" name="Shape 419"/>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descr="LUCAS_Mark-6-480x281.jpg" id="420" name="Shape 420"/>
          <p:cNvPicPr preferRelativeResize="0"/>
          <p:nvPr/>
        </p:nvPicPr>
        <p:blipFill rotWithShape="1">
          <a:blip r:embed="rId3">
            <a:alphaModFix/>
          </a:blip>
          <a:srcRect b="0" l="50129" r="0" t="0"/>
          <a:stretch/>
        </p:blipFill>
        <p:spPr>
          <a:xfrm>
            <a:off x="1154950" y="2415112"/>
            <a:ext cx="3231325" cy="3793174"/>
          </a:xfrm>
          <a:prstGeom prst="rect">
            <a:avLst/>
          </a:prstGeom>
          <a:noFill/>
          <a:ln>
            <a:noFill/>
          </a:ln>
        </p:spPr>
      </p:pic>
      <p:pic>
        <p:nvPicPr>
          <p:cNvPr id="421" name="Shape 421"/>
          <p:cNvPicPr preferRelativeResize="0"/>
          <p:nvPr/>
        </p:nvPicPr>
        <p:blipFill>
          <a:blip r:embed="rId4">
            <a:alphaModFix/>
          </a:blip>
          <a:stretch>
            <a:fillRect/>
          </a:stretch>
        </p:blipFill>
        <p:spPr>
          <a:xfrm>
            <a:off x="7521498" y="2205426"/>
            <a:ext cx="2459155" cy="42125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The new environmental Mapping Hardware</a:t>
            </a:r>
          </a:p>
        </p:txBody>
      </p:sp>
      <p:sp>
        <p:nvSpPr>
          <p:cNvPr id="427" name="Shape 427"/>
          <p:cNvSpPr txBox="1"/>
          <p:nvPr>
            <p:ph idx="1" type="body"/>
          </p:nvPr>
        </p:nvSpPr>
        <p:spPr>
          <a:xfrm>
            <a:off x="1154954" y="2603500"/>
            <a:ext cx="8825700" cy="3416400"/>
          </a:xfrm>
          <a:prstGeom prst="rect">
            <a:avLst/>
          </a:prstGeom>
        </p:spPr>
        <p:txBody>
          <a:bodyPr anchorCtr="0" anchor="t" bIns="91425" lIns="91425" rIns="91425" tIns="91425">
            <a:noAutofit/>
          </a:bodyPr>
          <a:lstStyle/>
          <a:p>
            <a:pPr lvl="0" rtl="0">
              <a:spcBef>
                <a:spcPts val="0"/>
              </a:spcBef>
              <a:buNone/>
            </a:pPr>
            <a:r>
              <a:rPr lang="en-US"/>
              <a:t>Ultrasonic sensor</a:t>
            </a:r>
          </a:p>
        </p:txBody>
      </p:sp>
      <p:pic>
        <p:nvPicPr>
          <p:cNvPr descr="download.jpg" id="428" name="Shape 428"/>
          <p:cNvPicPr preferRelativeResize="0"/>
          <p:nvPr/>
        </p:nvPicPr>
        <p:blipFill>
          <a:blip r:embed="rId3">
            <a:alphaModFix/>
          </a:blip>
          <a:stretch>
            <a:fillRect/>
          </a:stretch>
        </p:blipFill>
        <p:spPr>
          <a:xfrm>
            <a:off x="3178426" y="2767364"/>
            <a:ext cx="5835124" cy="36239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The Issues</a:t>
            </a:r>
          </a:p>
        </p:txBody>
      </p:sp>
      <p:sp>
        <p:nvSpPr>
          <p:cNvPr id="434" name="Shape 43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55600" lvl="0" marL="457200" rtl="0">
              <a:spcBef>
                <a:spcPts val="0"/>
              </a:spcBef>
              <a:buSzPct val="100000"/>
            </a:pPr>
            <a:r>
              <a:rPr lang="en-US" sz="2000"/>
              <a:t>Didn’t compile at first</a:t>
            </a:r>
          </a:p>
          <a:p>
            <a:pPr indent="-355600" lvl="0" marL="457200" rtl="0">
              <a:spcBef>
                <a:spcPts val="0"/>
              </a:spcBef>
              <a:buSzPct val="100000"/>
            </a:pPr>
            <a:r>
              <a:rPr lang="en-US" sz="2000"/>
              <a:t>Voice recognition accuracy isn’t great</a:t>
            </a:r>
          </a:p>
          <a:p>
            <a:pPr indent="-355600" lvl="0" marL="457200" rtl="0">
              <a:spcBef>
                <a:spcPts val="0"/>
              </a:spcBef>
              <a:buSzPct val="100000"/>
            </a:pPr>
            <a:r>
              <a:rPr lang="en-US" sz="2000"/>
              <a:t>Phone can’t control servos motors</a:t>
            </a:r>
          </a:p>
          <a:p>
            <a:pPr indent="-355600" lvl="0" marL="457200" rtl="0">
              <a:spcBef>
                <a:spcPts val="0"/>
              </a:spcBef>
              <a:buSzPct val="100000"/>
            </a:pPr>
            <a:r>
              <a:rPr lang="en-US" sz="2000"/>
              <a:t>Color Tracking and Facial recognition are broken</a:t>
            </a:r>
          </a:p>
        </p:txBody>
      </p:sp>
      <p:pic>
        <p:nvPicPr>
          <p:cNvPr id="435" name="Shape 435"/>
          <p:cNvPicPr preferRelativeResize="0"/>
          <p:nvPr/>
        </p:nvPicPr>
        <p:blipFill>
          <a:blip r:embed="rId3">
            <a:alphaModFix/>
          </a:blip>
          <a:stretch>
            <a:fillRect/>
          </a:stretch>
        </p:blipFill>
        <p:spPr>
          <a:xfrm>
            <a:off x="7780200" y="2995825"/>
            <a:ext cx="3702325" cy="2784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The Strengths</a:t>
            </a:r>
          </a:p>
        </p:txBody>
      </p:sp>
      <p:sp>
        <p:nvSpPr>
          <p:cNvPr id="441" name="Shape 441"/>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55600" lvl="0" marL="457200" rtl="0">
              <a:spcBef>
                <a:spcPts val="0"/>
              </a:spcBef>
              <a:buSzPct val="100000"/>
            </a:pPr>
            <a:r>
              <a:rPr lang="en-US" sz="2000"/>
              <a:t>The GUI is in place, and serves its function well</a:t>
            </a:r>
          </a:p>
          <a:p>
            <a:pPr indent="-355600" lvl="0" marL="457200" rtl="0">
              <a:spcBef>
                <a:spcPts val="0"/>
              </a:spcBef>
              <a:buSzPct val="100000"/>
            </a:pPr>
            <a:r>
              <a:rPr lang="en-US" sz="2000"/>
              <a:t>3 voice commands are properly functioning</a:t>
            </a:r>
          </a:p>
          <a:p>
            <a:pPr indent="-342900" lvl="1" marL="914400" rtl="0">
              <a:spcBef>
                <a:spcPts val="0"/>
              </a:spcBef>
              <a:buSzPct val="100000"/>
            </a:pPr>
            <a:r>
              <a:rPr lang="en-US" sz="1800"/>
              <a:t>“Good,” “Bad,” and “Love”</a:t>
            </a:r>
          </a:p>
        </p:txBody>
      </p:sp>
      <p:pic>
        <p:nvPicPr>
          <p:cNvPr id="442" name="Shape 442"/>
          <p:cNvPicPr preferRelativeResize="0"/>
          <p:nvPr/>
        </p:nvPicPr>
        <p:blipFill>
          <a:blip r:embed="rId3">
            <a:alphaModFix/>
          </a:blip>
          <a:stretch>
            <a:fillRect/>
          </a:stretch>
        </p:blipFill>
        <p:spPr>
          <a:xfrm>
            <a:off x="5367850" y="3170624"/>
            <a:ext cx="5871676" cy="3302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The Demo</a:t>
            </a:r>
          </a:p>
        </p:txBody>
      </p:sp>
      <p:sp>
        <p:nvSpPr>
          <p:cNvPr id="448" name="Shape 448"/>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228600" lvl="0" marL="457200" rtl="0">
              <a:spcBef>
                <a:spcPts val="0"/>
              </a:spcBef>
            </a:pPr>
            <a:r>
              <a:rPr lang="en-US"/>
              <a:t>Lukas will show working voice commands on his phone</a:t>
            </a:r>
          </a:p>
          <a:p>
            <a:pPr indent="0" lvl="0" marL="0" rtl="0">
              <a:spcBef>
                <a:spcPts val="0"/>
              </a:spcBef>
              <a:buNone/>
            </a:pPr>
            <a:r>
              <a:t/>
            </a:r>
            <a:endParaRPr/>
          </a:p>
        </p:txBody>
      </p:sp>
      <p:pic>
        <p:nvPicPr>
          <p:cNvPr id="449" name="Shape 449"/>
          <p:cNvPicPr preferRelativeResize="0"/>
          <p:nvPr>
            <p:ph idx="1" type="body"/>
          </p:nvPr>
        </p:nvPicPr>
        <p:blipFill rotWithShape="1">
          <a:blip r:embed="rId3">
            <a:alphaModFix/>
          </a:blip>
          <a:srcRect b="0" l="0" r="0" t="0"/>
          <a:stretch/>
        </p:blipFill>
        <p:spPr>
          <a:xfrm>
            <a:off x="7976346" y="2485133"/>
            <a:ext cx="2166600" cy="385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1154954" y="973669"/>
            <a:ext cx="8825700" cy="707100"/>
          </a:xfrm>
          <a:prstGeom prst="rect">
            <a:avLst/>
          </a:prstGeom>
          <a:noFill/>
          <a:ln>
            <a:noFill/>
          </a:ln>
        </p:spPr>
        <p:txBody>
          <a:bodyPr anchorCtr="0" anchor="ctr" bIns="45700" lIns="91425" rIns="91425" tIns="45700">
            <a:noAutofit/>
          </a:bodyPr>
          <a:lstStyle/>
          <a:p>
            <a:pPr indent="0" lvl="0" marL="0" marR="0" rtl="0" algn="l">
              <a:spcBef>
                <a:spcPts val="0"/>
              </a:spcBef>
              <a:buClr>
                <a:schemeClr val="lt2"/>
              </a:buClr>
              <a:buSzPct val="25000"/>
              <a:buFont typeface="Questrial"/>
              <a:buNone/>
            </a:pPr>
            <a:r>
              <a:rPr b="0" i="0" lang="en-US" sz="3600" u="none" cap="none" strike="noStrike">
                <a:solidFill>
                  <a:schemeClr val="lt2"/>
                </a:solidFill>
                <a:latin typeface="Questrial"/>
                <a:ea typeface="Questrial"/>
                <a:cs typeface="Questrial"/>
                <a:sym typeface="Questrial"/>
              </a:rPr>
              <a:t>Build 1</a:t>
            </a:r>
          </a:p>
        </p:txBody>
      </p:sp>
      <p:pic>
        <p:nvPicPr>
          <p:cNvPr id="253" name="Shape 253"/>
          <p:cNvPicPr preferRelativeResize="0"/>
          <p:nvPr>
            <p:ph idx="1" type="body"/>
          </p:nvPr>
        </p:nvPicPr>
        <p:blipFill rotWithShape="1">
          <a:blip r:embed="rId3">
            <a:alphaModFix/>
          </a:blip>
          <a:srcRect b="0" l="0" r="0" t="0"/>
          <a:stretch/>
        </p:blipFill>
        <p:spPr>
          <a:xfrm>
            <a:off x="1012066" y="2117550"/>
            <a:ext cx="2166600" cy="38520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254" name="Shape 254"/>
          <p:cNvPicPr preferRelativeResize="0"/>
          <p:nvPr/>
        </p:nvPicPr>
        <p:blipFill rotWithShape="1">
          <a:blip r:embed="rId4">
            <a:alphaModFix/>
          </a:blip>
          <a:srcRect b="0" l="0" r="0" t="0"/>
          <a:stretch/>
        </p:blipFill>
        <p:spPr>
          <a:xfrm>
            <a:off x="3718387" y="2117550"/>
            <a:ext cx="2166600" cy="38520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255" name="Shape 255"/>
          <p:cNvPicPr preferRelativeResize="0"/>
          <p:nvPr/>
        </p:nvPicPr>
        <p:blipFill rotWithShape="1">
          <a:blip r:embed="rId5">
            <a:alphaModFix/>
          </a:blip>
          <a:srcRect b="0" l="0" r="0" t="0"/>
          <a:stretch/>
        </p:blipFill>
        <p:spPr>
          <a:xfrm>
            <a:off x="6424710" y="2117549"/>
            <a:ext cx="2169000" cy="38559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pic>
        <p:nvPicPr>
          <p:cNvPr id="256" name="Shape 256"/>
          <p:cNvPicPr preferRelativeResize="0"/>
          <p:nvPr/>
        </p:nvPicPr>
        <p:blipFill rotWithShape="1">
          <a:blip r:embed="rId6">
            <a:alphaModFix/>
          </a:blip>
          <a:srcRect b="0" l="0" r="0" t="0"/>
          <a:stretch/>
        </p:blipFill>
        <p:spPr>
          <a:xfrm rot="5400000">
            <a:off x="8290687" y="2960249"/>
            <a:ext cx="3852000" cy="2166600"/>
          </a:xfrm>
          <a:prstGeom prst="rect">
            <a:avLst/>
          </a:prstGeom>
          <a:solidFill>
            <a:srgbClr val="ECECEC"/>
          </a:solidFill>
          <a:ln cap="sq" cmpd="sng" w="88900">
            <a:solidFill>
              <a:srgbClr val="FFFFFF"/>
            </a:solidFill>
            <a:prstDash val="solid"/>
            <a:miter/>
            <a:headEnd len="med" w="med" type="none"/>
            <a:tailEnd len="med" w="med" type="none"/>
          </a:ln>
          <a:effectLst>
            <a:outerShdw blurRad="54999" rotWithShape="0" algn="tl" dir="5400000" dist="180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Milestones</a:t>
            </a:r>
          </a:p>
        </p:txBody>
      </p:sp>
      <p:sp>
        <p:nvSpPr>
          <p:cNvPr id="262" name="Shape 262"/>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51790" lvl="0" marL="457200" rtl="0">
              <a:spcBef>
                <a:spcPts val="0"/>
              </a:spcBef>
              <a:buSzPct val="84347"/>
            </a:pPr>
            <a:r>
              <a:rPr lang="en-US" sz="2300"/>
              <a:t>Our team was given 3 major goals for improvements to the RoboCat:</a:t>
            </a:r>
          </a:p>
          <a:p>
            <a:pPr indent="-341630" lvl="1" marL="914400" rtl="0">
              <a:spcBef>
                <a:spcPts val="0"/>
              </a:spcBef>
              <a:buSzPct val="84761"/>
            </a:pPr>
            <a:r>
              <a:rPr lang="en-US" sz="2100"/>
              <a:t>Active Speech Recognition</a:t>
            </a:r>
          </a:p>
          <a:p>
            <a:pPr indent="-341630" lvl="1" marL="914400" rtl="0">
              <a:spcBef>
                <a:spcPts val="0"/>
              </a:spcBef>
              <a:buSzPct val="84761"/>
            </a:pPr>
            <a:r>
              <a:rPr lang="en-US" sz="2100"/>
              <a:t>Facial Recognition and Tracking</a:t>
            </a:r>
          </a:p>
          <a:p>
            <a:pPr indent="-341630" lvl="1" marL="914400" rtl="0">
              <a:spcBef>
                <a:spcPts val="0"/>
              </a:spcBef>
              <a:buSzPct val="84761"/>
            </a:pPr>
            <a:r>
              <a:rPr lang="en-US" sz="2100"/>
              <a:t>Environmental Mapping</a:t>
            </a:r>
          </a:p>
          <a:p>
            <a:pPr indent="-351790" lvl="0" marL="457200" rtl="0">
              <a:spcBef>
                <a:spcPts val="0"/>
              </a:spcBef>
              <a:buSzPct val="84347"/>
            </a:pPr>
            <a:r>
              <a:rPr lang="en-US" sz="2300"/>
              <a:t>Initially, our plan was to split into 3 groups of 2 so that we could address these project requirements, with each team of 2 having sub-milestones at each group milestone.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1</a:t>
            </a:r>
          </a:p>
        </p:txBody>
      </p:sp>
      <p:sp>
        <p:nvSpPr>
          <p:cNvPr id="268" name="Shape 268"/>
          <p:cNvSpPr txBox="1"/>
          <p:nvPr>
            <p:ph idx="1" type="body"/>
          </p:nvPr>
        </p:nvSpPr>
        <p:spPr>
          <a:xfrm>
            <a:off x="1154950" y="2603500"/>
            <a:ext cx="8825700" cy="3891900"/>
          </a:xfrm>
          <a:prstGeom prst="rect">
            <a:avLst/>
          </a:prstGeom>
        </p:spPr>
        <p:txBody>
          <a:bodyPr anchorCtr="0" anchor="t" bIns="91425" lIns="91425" rIns="91425" tIns="91425">
            <a:noAutofit/>
          </a:bodyPr>
          <a:lstStyle/>
          <a:p>
            <a:pPr indent="-326390" lvl="0" marL="457200" rtl="0">
              <a:spcBef>
                <a:spcPts val="0"/>
              </a:spcBef>
              <a:buSzPct val="81052"/>
            </a:pPr>
            <a:r>
              <a:rPr lang="en-US" sz="1900"/>
              <a:t>Speech Recognition Team</a:t>
            </a:r>
          </a:p>
          <a:p>
            <a:pPr indent="-316230" lvl="1" marL="914400" rtl="0">
              <a:spcBef>
                <a:spcPts val="0"/>
              </a:spcBef>
              <a:buSzPct val="81176"/>
            </a:pPr>
            <a:r>
              <a:rPr lang="en-US" sz="1700"/>
              <a:t>Get familiar with the Android API for speech recognition and the current state of the voice recognition in the app. </a:t>
            </a:r>
          </a:p>
          <a:p>
            <a:pPr indent="-316230" lvl="1" marL="914400" rtl="0">
              <a:spcBef>
                <a:spcPts val="0"/>
              </a:spcBef>
              <a:buSzPct val="81176"/>
            </a:pPr>
            <a:r>
              <a:rPr lang="en-US" sz="1700"/>
              <a:t>Instead of pressing a button to have the cat listen, implement a key phrase that causes the cat to begin listening to phrases; this is similar to Google Now</a:t>
            </a:r>
          </a:p>
          <a:p>
            <a:pPr indent="-326390" lvl="0" marL="457200" rtl="0">
              <a:spcBef>
                <a:spcPts val="0"/>
              </a:spcBef>
              <a:buSzPct val="81052"/>
            </a:pPr>
            <a:r>
              <a:rPr lang="en-US" sz="1900"/>
              <a:t>Facial Recognition Team</a:t>
            </a:r>
          </a:p>
          <a:p>
            <a:pPr indent="-316230" lvl="1" marL="914400" rtl="0">
              <a:spcBef>
                <a:spcPts val="0"/>
              </a:spcBef>
              <a:buSzPct val="81176"/>
            </a:pPr>
            <a:r>
              <a:rPr lang="en-US" sz="1700"/>
              <a:t>Improve the overall accuracy of facial recognition in the cat;  a member of the previous team expressed that this feature never worked correctly</a:t>
            </a:r>
          </a:p>
          <a:p>
            <a:pPr indent="-326390" lvl="0" marL="457200" rtl="0">
              <a:spcBef>
                <a:spcPts val="0"/>
              </a:spcBef>
              <a:buSzPct val="81052"/>
            </a:pPr>
            <a:r>
              <a:rPr lang="en-US" sz="1900"/>
              <a:t>Environmental Mapping Team</a:t>
            </a:r>
          </a:p>
          <a:p>
            <a:pPr indent="-316230" lvl="1" marL="914400" rtl="0">
              <a:spcBef>
                <a:spcPts val="0"/>
              </a:spcBef>
              <a:buSzPct val="81176"/>
            </a:pPr>
            <a:r>
              <a:rPr lang="en-US" sz="1700"/>
              <a:t>Decide on a new hardware component to add to the RoboCat to assist in Environmental mapping</a:t>
            </a:r>
          </a:p>
          <a:p>
            <a:pPr indent="-316230" lvl="1" marL="914400" rtl="0">
              <a:spcBef>
                <a:spcPts val="0"/>
              </a:spcBef>
              <a:buSzPct val="81176"/>
            </a:pPr>
            <a:r>
              <a:rPr lang="en-US" sz="1700"/>
              <a:t>Decide a method for communication between both an Arduino Board and the servos controller</a:t>
            </a:r>
          </a:p>
          <a:p>
            <a:pPr indent="-316230" lvl="1" marL="914400" rtl="0">
              <a:spcBef>
                <a:spcPts val="0"/>
              </a:spcBef>
              <a:buSzPct val="81176"/>
            </a:pPr>
            <a:r>
              <a:rPr lang="en-US" sz="1700"/>
              <a:t>Add battery indicator for the app using a creative GUI</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2</a:t>
            </a:r>
          </a:p>
        </p:txBody>
      </p:sp>
      <p:sp>
        <p:nvSpPr>
          <p:cNvPr id="274" name="Shape 274"/>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32740" lvl="0" marL="457200" rtl="0">
              <a:spcBef>
                <a:spcPts val="0"/>
              </a:spcBef>
              <a:buSzPct val="82000"/>
            </a:pPr>
            <a:r>
              <a:rPr lang="en-US" sz="2000"/>
              <a:t>Speech Recognition Team</a:t>
            </a:r>
          </a:p>
          <a:p>
            <a:pPr indent="-322580" lvl="1" marL="914400" rtl="0">
              <a:spcBef>
                <a:spcPts val="0"/>
              </a:spcBef>
              <a:buSzPct val="82222"/>
            </a:pPr>
            <a:r>
              <a:rPr lang="en-US" sz="1800"/>
              <a:t>Add at least one additional command to the cat’s library of valid commands. </a:t>
            </a:r>
          </a:p>
          <a:p>
            <a:pPr indent="-322580" lvl="1" marL="914400" rtl="0">
              <a:spcBef>
                <a:spcPts val="0"/>
              </a:spcBef>
              <a:buSzPct val="82222"/>
            </a:pPr>
            <a:r>
              <a:rPr lang="en-US" sz="1800"/>
              <a:t>Begin implementing technology to detect emotion and loud, surprising noises. </a:t>
            </a:r>
          </a:p>
          <a:p>
            <a:pPr indent="-332740" lvl="0" marL="457200" rtl="0">
              <a:spcBef>
                <a:spcPts val="0"/>
              </a:spcBef>
              <a:buSzPct val="82000"/>
            </a:pPr>
            <a:r>
              <a:rPr lang="en-US" sz="2000"/>
              <a:t>Facial Recognition Team</a:t>
            </a:r>
          </a:p>
          <a:p>
            <a:pPr indent="-322580" lvl="1" marL="914400" rtl="0">
              <a:spcBef>
                <a:spcPts val="0"/>
              </a:spcBef>
              <a:buSzPct val="82222"/>
            </a:pPr>
            <a:r>
              <a:rPr lang="en-US" sz="1800"/>
              <a:t>Upon detecting a face, the cat will more accurately be able to move its head to center the face in its field of view; in other words, the cat will look at a face it recognizes</a:t>
            </a:r>
          </a:p>
          <a:p>
            <a:pPr indent="-332740" lvl="0" marL="457200" rtl="0">
              <a:spcBef>
                <a:spcPts val="0"/>
              </a:spcBef>
              <a:buSzPct val="82000"/>
            </a:pPr>
            <a:r>
              <a:rPr lang="en-US" sz="2000"/>
              <a:t>Environmental Mapping Team</a:t>
            </a:r>
          </a:p>
          <a:p>
            <a:pPr indent="-322580" lvl="1" marL="914400" rtl="0">
              <a:spcBef>
                <a:spcPts val="0"/>
              </a:spcBef>
              <a:buSzPct val="82222"/>
            </a:pPr>
            <a:r>
              <a:rPr lang="en-US" sz="1800"/>
              <a:t>Establish Communication between the Arduino board, the new hardware, the servos controller, and the phone.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3</a:t>
            </a:r>
          </a:p>
        </p:txBody>
      </p:sp>
      <p:sp>
        <p:nvSpPr>
          <p:cNvPr id="280" name="Shape 280"/>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32740" lvl="0" marL="457200" rtl="0">
              <a:spcBef>
                <a:spcPts val="0"/>
              </a:spcBef>
              <a:buSzPct val="82000"/>
            </a:pPr>
            <a:r>
              <a:rPr lang="en-US" sz="2000"/>
              <a:t>Speech Recognition Team</a:t>
            </a:r>
          </a:p>
          <a:p>
            <a:pPr indent="-322580" lvl="1" marL="914400" rtl="0">
              <a:spcBef>
                <a:spcPts val="0"/>
              </a:spcBef>
              <a:buSzPct val="82222"/>
            </a:pPr>
            <a:r>
              <a:rPr lang="en-US" sz="1800"/>
              <a:t>Refine emotion detection based upon the volume/tone of commands</a:t>
            </a:r>
          </a:p>
          <a:p>
            <a:pPr indent="-332740" lvl="0" marL="457200" rtl="0">
              <a:spcBef>
                <a:spcPts val="0"/>
              </a:spcBef>
              <a:buSzPct val="82000"/>
            </a:pPr>
            <a:r>
              <a:rPr lang="en-US" sz="2000"/>
              <a:t>Facial Recognition Team</a:t>
            </a:r>
          </a:p>
          <a:p>
            <a:pPr indent="-322580" lvl="1" marL="914400" rtl="0">
              <a:spcBef>
                <a:spcPts val="0"/>
              </a:spcBef>
              <a:buSzPct val="82222"/>
            </a:pPr>
            <a:r>
              <a:rPr lang="en-US" sz="1800"/>
              <a:t>Support for detecting multiple faces will be added</a:t>
            </a:r>
          </a:p>
          <a:p>
            <a:pPr indent="-322580" lvl="1" marL="914400" rtl="0">
              <a:spcBef>
                <a:spcPts val="0"/>
              </a:spcBef>
              <a:buSzPct val="82222"/>
            </a:pPr>
            <a:r>
              <a:rPr lang="en-US" sz="1800"/>
              <a:t>When detecting multiple faces, the cat will periodically shift attention between these faces; it will move its head to look at all of the faces it sees</a:t>
            </a:r>
          </a:p>
          <a:p>
            <a:pPr indent="-322580" lvl="1" marL="914400" rtl="0">
              <a:spcBef>
                <a:spcPts val="0"/>
              </a:spcBef>
              <a:buSzPct val="82222"/>
            </a:pPr>
            <a:r>
              <a:rPr lang="en-US" sz="1800"/>
              <a:t>The cat will be able to search for and track objects of any user specified color in the environment</a:t>
            </a:r>
          </a:p>
          <a:p>
            <a:pPr indent="-332740" lvl="0" marL="457200" rtl="0">
              <a:spcBef>
                <a:spcPts val="0"/>
              </a:spcBef>
              <a:buSzPct val="82000"/>
            </a:pPr>
            <a:r>
              <a:rPr lang="en-US" sz="2000"/>
              <a:t>Environmental Mapping team</a:t>
            </a:r>
          </a:p>
          <a:p>
            <a:pPr indent="-322580" lvl="1" marL="914400" rtl="0">
              <a:spcBef>
                <a:spcPts val="0"/>
              </a:spcBef>
              <a:buSzPct val="82222"/>
            </a:pPr>
            <a:r>
              <a:rPr lang="en-US" sz="1800"/>
              <a:t>The cat will begin mapping the room</a:t>
            </a:r>
          </a:p>
          <a:p>
            <a:pPr indent="-322580" lvl="1" marL="914400" rtl="0">
              <a:spcBef>
                <a:spcPts val="0"/>
              </a:spcBef>
              <a:buSzPct val="82222"/>
            </a:pPr>
            <a:r>
              <a:rPr lang="en-US" sz="1800"/>
              <a:t>Be able to output the map that he has made of its surroundings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1154954" y="973669"/>
            <a:ext cx="8825700" cy="707100"/>
          </a:xfrm>
          <a:prstGeom prst="rect">
            <a:avLst/>
          </a:prstGeom>
        </p:spPr>
        <p:txBody>
          <a:bodyPr anchorCtr="0" anchor="ctr" bIns="91425" lIns="91425" rIns="91425" tIns="91425">
            <a:noAutofit/>
          </a:bodyPr>
          <a:lstStyle/>
          <a:p>
            <a:pPr lvl="0" rtl="0">
              <a:spcBef>
                <a:spcPts val="0"/>
              </a:spcBef>
              <a:buNone/>
            </a:pPr>
            <a:r>
              <a:rPr lang="en-US"/>
              <a:t>Original Milestone 4</a:t>
            </a:r>
          </a:p>
        </p:txBody>
      </p:sp>
      <p:sp>
        <p:nvSpPr>
          <p:cNvPr id="286" name="Shape 286"/>
          <p:cNvSpPr txBox="1"/>
          <p:nvPr>
            <p:ph idx="1" type="body"/>
          </p:nvPr>
        </p:nvSpPr>
        <p:spPr>
          <a:xfrm>
            <a:off x="1154954" y="2603500"/>
            <a:ext cx="8825700" cy="3416400"/>
          </a:xfrm>
          <a:prstGeom prst="rect">
            <a:avLst/>
          </a:prstGeom>
        </p:spPr>
        <p:txBody>
          <a:bodyPr anchorCtr="0" anchor="t" bIns="91425" lIns="91425" rIns="91425" tIns="91425">
            <a:noAutofit/>
          </a:bodyPr>
          <a:lstStyle/>
          <a:p>
            <a:pPr indent="-332740" lvl="0" marL="457200" rtl="0">
              <a:spcBef>
                <a:spcPts val="0"/>
              </a:spcBef>
              <a:buSzPct val="82000"/>
            </a:pPr>
            <a:r>
              <a:rPr lang="en-US" sz="2000"/>
              <a:t>Speech Recognition Team</a:t>
            </a:r>
          </a:p>
          <a:p>
            <a:pPr indent="-322580" lvl="1" marL="914400" rtl="0">
              <a:spcBef>
                <a:spcPts val="0"/>
              </a:spcBef>
              <a:buSzPct val="82222"/>
            </a:pPr>
            <a:r>
              <a:rPr lang="en-US" sz="1800"/>
              <a:t>Fully implement Emotion detection via sound/tone of voice</a:t>
            </a:r>
          </a:p>
          <a:p>
            <a:pPr indent="-332740" lvl="0" marL="457200" rtl="0">
              <a:spcBef>
                <a:spcPts val="0"/>
              </a:spcBef>
              <a:buSzPct val="82000"/>
            </a:pPr>
            <a:r>
              <a:rPr lang="en-US" sz="2000"/>
              <a:t>Facial Recognition Team</a:t>
            </a:r>
          </a:p>
          <a:p>
            <a:pPr indent="-322580" lvl="1" marL="914400" rtl="0">
              <a:spcBef>
                <a:spcPts val="0"/>
              </a:spcBef>
              <a:buSzPct val="82222"/>
            </a:pPr>
            <a:r>
              <a:rPr lang="en-US" sz="1800"/>
              <a:t>Basic emotion detection based upon the facial expression in a detected face will be implemented; at the least, the cat will recognize happiness and anger</a:t>
            </a:r>
          </a:p>
          <a:p>
            <a:pPr indent="-332740" lvl="0" marL="457200" rtl="0">
              <a:spcBef>
                <a:spcPts val="0"/>
              </a:spcBef>
              <a:buSzPct val="82000"/>
            </a:pPr>
            <a:r>
              <a:rPr lang="en-US" sz="2000"/>
              <a:t>Environmental Mapping Team</a:t>
            </a:r>
          </a:p>
          <a:p>
            <a:pPr indent="-322580" lvl="1" marL="914400" rtl="0">
              <a:spcBef>
                <a:spcPts val="0"/>
              </a:spcBef>
              <a:buSzPct val="82222"/>
            </a:pPr>
            <a:r>
              <a:rPr lang="en-US" sz="1800"/>
              <a:t>The cat will be able to accurately map its surroundings in an unknown environment. The cat can’t currently walk, so the testing of this will be limited.</a:t>
            </a:r>
          </a:p>
          <a:p>
            <a:pPr indent="-322580" lvl="1" marL="914400" rtl="0">
              <a:spcBef>
                <a:spcPts val="0"/>
              </a:spcBef>
              <a:buSzPct val="82222"/>
            </a:pPr>
            <a:r>
              <a:rPr lang="en-US" sz="1800"/>
              <a:t>Log accelerometer data</a:t>
            </a: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